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378" r:id="rId4"/>
    <p:sldId id="379" r:id="rId5"/>
    <p:sldId id="380" r:id="rId6"/>
    <p:sldId id="383" r:id="rId7"/>
    <p:sldId id="381" r:id="rId8"/>
    <p:sldId id="411" r:id="rId9"/>
    <p:sldId id="420" r:id="rId10"/>
    <p:sldId id="412" r:id="rId11"/>
    <p:sldId id="413" r:id="rId12"/>
    <p:sldId id="414" r:id="rId13"/>
    <p:sldId id="419" r:id="rId14"/>
    <p:sldId id="415" r:id="rId15"/>
    <p:sldId id="416" r:id="rId16"/>
    <p:sldId id="385" r:id="rId17"/>
    <p:sldId id="386" r:id="rId18"/>
    <p:sldId id="387" r:id="rId19"/>
    <p:sldId id="389" r:id="rId20"/>
    <p:sldId id="388" r:id="rId21"/>
    <p:sldId id="418" r:id="rId22"/>
    <p:sldId id="405" r:id="rId23"/>
    <p:sldId id="417" r:id="rId24"/>
    <p:sldId id="390" r:id="rId25"/>
    <p:sldId id="391" r:id="rId26"/>
    <p:sldId id="392" r:id="rId27"/>
    <p:sldId id="393" r:id="rId28"/>
    <p:sldId id="394" r:id="rId29"/>
    <p:sldId id="395" r:id="rId30"/>
    <p:sldId id="398" r:id="rId31"/>
    <p:sldId id="399" r:id="rId32"/>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e Wurz" initials="PW" lastIdx="5" clrIdx="0">
    <p:extLst>
      <p:ext uri="{19B8F6BF-5375-455C-9EA6-DF929625EA0E}">
        <p15:presenceInfo xmlns:p15="http://schemas.microsoft.com/office/powerpoint/2012/main" userId="Pascale Wur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D5E3CF"/>
    <a:srgbClr val="EBF1E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53" autoAdjust="0"/>
    <p:restoredTop sz="94660"/>
  </p:normalViewPr>
  <p:slideViewPr>
    <p:cSldViewPr snapToGrid="0">
      <p:cViewPr varScale="1">
        <p:scale>
          <a:sx n="111" d="100"/>
          <a:sy n="111" d="100"/>
        </p:scale>
        <p:origin x="468" y="10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20tdiet\AppData\Local\Microsoft\Windows\INetCache\Content.Outlook\RENUK3T5\Grafik%20Einfluss%20Steuerfus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Tabelle1!$B$1</c:f>
              <c:strCache>
                <c:ptCount val="1"/>
                <c:pt idx="0">
                  <c:v>Einwohner</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Pt>
            <c:idx val="3"/>
            <c:invertIfNegative val="0"/>
            <c:bubble3D val="0"/>
            <c:extLst>
              <c:ext xmlns:c16="http://schemas.microsoft.com/office/drawing/2014/chart" uri="{C3380CC4-5D6E-409C-BE32-E72D297353CC}">
                <c16:uniqueId val="{00000000-1956-4AD6-8234-812517AE2056}"/>
              </c:ext>
            </c:extLst>
          </c:dPt>
          <c:dPt>
            <c:idx val="4"/>
            <c:invertIfNegative val="0"/>
            <c:bubble3D val="0"/>
            <c:extLst>
              <c:ext xmlns:c16="http://schemas.microsoft.com/office/drawing/2014/chart" uri="{C3380CC4-5D6E-409C-BE32-E72D297353CC}">
                <c16:uniqueId val="{00000001-1956-4AD6-8234-812517AE2056}"/>
              </c:ext>
            </c:extLst>
          </c:dPt>
          <c:dPt>
            <c:idx val="5"/>
            <c:invertIfNegative val="0"/>
            <c:bubble3D val="0"/>
            <c:extLst>
              <c:ext xmlns:c16="http://schemas.microsoft.com/office/drawing/2014/chart" uri="{C3380CC4-5D6E-409C-BE32-E72D297353CC}">
                <c16:uniqueId val="{00000002-1956-4AD6-8234-812517AE2056}"/>
              </c:ext>
            </c:extLst>
          </c:dPt>
          <c:dPt>
            <c:idx val="6"/>
            <c:invertIfNegative val="0"/>
            <c:bubble3D val="0"/>
            <c:extLst>
              <c:ext xmlns:c16="http://schemas.microsoft.com/office/drawing/2014/chart" uri="{C3380CC4-5D6E-409C-BE32-E72D297353CC}">
                <c16:uniqueId val="{00000004-1956-4AD6-8234-812517AE2056}"/>
              </c:ext>
            </c:extLst>
          </c:dPt>
          <c:dPt>
            <c:idx val="7"/>
            <c:invertIfNegative val="0"/>
            <c:bubble3D val="0"/>
            <c:extLst>
              <c:ext xmlns:c16="http://schemas.microsoft.com/office/drawing/2014/chart" uri="{C3380CC4-5D6E-409C-BE32-E72D297353CC}">
                <c16:uniqueId val="{00000006-1956-4AD6-8234-812517AE2056}"/>
              </c:ext>
            </c:extLst>
          </c:dPt>
          <c:dPt>
            <c:idx val="8"/>
            <c:invertIfNegative val="0"/>
            <c:bubble3D val="0"/>
            <c:extLst>
              <c:ext xmlns:c16="http://schemas.microsoft.com/office/drawing/2014/chart" uri="{C3380CC4-5D6E-409C-BE32-E72D297353CC}">
                <c16:uniqueId val="{00000008-1956-4AD6-8234-812517AE2056}"/>
              </c:ext>
            </c:extLst>
          </c:dPt>
          <c:dPt>
            <c:idx val="9"/>
            <c:invertIfNegative val="0"/>
            <c:bubble3D val="0"/>
            <c:extLst>
              <c:ext xmlns:c16="http://schemas.microsoft.com/office/drawing/2014/chart" uri="{C3380CC4-5D6E-409C-BE32-E72D297353CC}">
                <c16:uniqueId val="{0000000A-1956-4AD6-8234-812517AE2056}"/>
              </c:ext>
            </c:extLst>
          </c:dPt>
          <c:dPt>
            <c:idx val="10"/>
            <c:invertIfNegative val="0"/>
            <c:bubble3D val="0"/>
            <c:spPr>
              <a:solidFill>
                <a:schemeClr val="accent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8-0EFE-4997-8758-65CB5DE67B4D}"/>
              </c:ext>
            </c:extLst>
          </c:dPt>
          <c:dPt>
            <c:idx val="12"/>
            <c:invertIfNegative val="0"/>
            <c:bubble3D val="0"/>
            <c:spPr>
              <a:solidFill>
                <a:srgbClr val="FFC0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36BE-4E9F-AB46-8FD8C6C5F6DE}"/>
              </c:ext>
            </c:extLst>
          </c:dPt>
          <c:dLbls>
            <c:dLbl>
              <c:idx val="4"/>
              <c:tx>
                <c:rich>
                  <a:bodyPr/>
                  <a:lstStyle/>
                  <a:p>
                    <a:r>
                      <a:rPr lang="en-US" dirty="0"/>
                      <a:t>1377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56-4AD6-8234-812517AE2056}"/>
                </c:ext>
              </c:extLst>
            </c:dLbl>
            <c:dLbl>
              <c:idx val="6"/>
              <c:tx>
                <c:rich>
                  <a:bodyPr/>
                  <a:lstStyle/>
                  <a:p>
                    <a:fld id="{96540985-B350-4793-854C-F150D9BF689F}" type="VALUE">
                      <a:rPr lang="en-US" smtClean="0"/>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956-4AD6-8234-812517AE2056}"/>
                </c:ext>
              </c:extLst>
            </c:dLbl>
            <c:dLbl>
              <c:idx val="7"/>
              <c:tx>
                <c:rich>
                  <a:bodyPr/>
                  <a:lstStyle/>
                  <a:p>
                    <a:r>
                      <a:rPr lang="en-US" dirty="0"/>
                      <a:t>1809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56-4AD6-8234-812517AE2056}"/>
                </c:ext>
              </c:extLst>
            </c:dLbl>
            <c:dLbl>
              <c:idx val="12"/>
              <c:tx>
                <c:rich>
                  <a:bodyPr/>
                  <a:lstStyle/>
                  <a:p>
                    <a:fld id="{F82ADFBF-7A23-4AF7-BA2A-3F34C2442ADE}" type="VALUE">
                      <a:rPr lang="en-US">
                        <a:solidFill>
                          <a:schemeClr val="tx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6BE-4E9F-AB46-8FD8C6C5F6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Tabelle1!$B$2:$B$14</c:f>
              <c:numCache>
                <c:formatCode>General</c:formatCode>
                <c:ptCount val="13"/>
                <c:pt idx="0">
                  <c:v>1036</c:v>
                </c:pt>
                <c:pt idx="1">
                  <c:v>1076</c:v>
                </c:pt>
                <c:pt idx="2">
                  <c:v>1074</c:v>
                </c:pt>
                <c:pt idx="3">
                  <c:v>1163</c:v>
                </c:pt>
                <c:pt idx="4">
                  <c:v>1377</c:v>
                </c:pt>
                <c:pt idx="5">
                  <c:v>1471</c:v>
                </c:pt>
                <c:pt idx="6">
                  <c:v>1750</c:v>
                </c:pt>
                <c:pt idx="7">
                  <c:v>1809</c:v>
                </c:pt>
                <c:pt idx="8">
                  <c:v>1942</c:v>
                </c:pt>
                <c:pt idx="9">
                  <c:v>2012</c:v>
                </c:pt>
                <c:pt idx="10">
                  <c:v>2047</c:v>
                </c:pt>
                <c:pt idx="11">
                  <c:v>2080</c:v>
                </c:pt>
                <c:pt idx="12">
                  <c:v>2140</c:v>
                </c:pt>
              </c:numCache>
            </c:numRef>
          </c:val>
          <c:extLst>
            <c:ext xmlns:c16="http://schemas.microsoft.com/office/drawing/2014/chart" uri="{C3380CC4-5D6E-409C-BE32-E72D297353CC}">
              <c16:uniqueId val="{00000009-1956-4AD6-8234-812517AE2056}"/>
            </c:ext>
          </c:extLst>
        </c:ser>
        <c:dLbls>
          <c:showLegendKey val="0"/>
          <c:showVal val="1"/>
          <c:showCatName val="0"/>
          <c:showSerName val="0"/>
          <c:showPercent val="0"/>
          <c:showBubbleSize val="0"/>
        </c:dLbls>
        <c:gapWidth val="150"/>
        <c:shape val="box"/>
        <c:axId val="519218128"/>
        <c:axId val="519219696"/>
        <c:axId val="0"/>
      </c:bar3DChart>
      <c:catAx>
        <c:axId val="519218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19219696"/>
        <c:crosses val="autoZero"/>
        <c:auto val="0"/>
        <c:lblAlgn val="ctr"/>
        <c:lblOffset val="100"/>
        <c:noMultiLvlLbl val="0"/>
      </c:catAx>
      <c:valAx>
        <c:axId val="519219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1921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CH"/>
              <a:t>Einfluss Steuerfuss auf Fiskal- und Finanzausgleichsertrag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4"/>
          <c:order val="4"/>
          <c:tx>
            <c:strRef>
              <c:f>Tabelle1!$A$9</c:f>
              <c:strCache>
                <c:ptCount val="1"/>
                <c:pt idx="0">
                  <c:v>Differenz Total Steuern</c:v>
                </c:pt>
              </c:strCache>
            </c:strRef>
          </c:tx>
          <c:spPr>
            <a:solidFill>
              <a:schemeClr val="accent5"/>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Tabelle1!$B$4:$E$4</c:f>
              <c:numCache>
                <c:formatCode>General</c:formatCode>
                <c:ptCount val="4"/>
                <c:pt idx="0">
                  <c:v>2024</c:v>
                </c:pt>
                <c:pt idx="1">
                  <c:v>2025</c:v>
                </c:pt>
                <c:pt idx="2">
                  <c:v>2026</c:v>
                </c:pt>
                <c:pt idx="3">
                  <c:v>2027</c:v>
                </c:pt>
              </c:numCache>
            </c:numRef>
          </c:cat>
          <c:val>
            <c:numRef>
              <c:f>Tabelle1!$B$9:$E$9</c:f>
              <c:numCache>
                <c:formatCode>_ * #,##0_ ;_ * \-#,##0_ ;_ * "-"??_ ;_ @_ </c:formatCode>
                <c:ptCount val="4"/>
                <c:pt idx="0">
                  <c:v>250.48767123287644</c:v>
                </c:pt>
                <c:pt idx="1">
                  <c:v>272.4051089665295</c:v>
                </c:pt>
                <c:pt idx="2">
                  <c:v>293</c:v>
                </c:pt>
                <c:pt idx="3">
                  <c:v>318</c:v>
                </c:pt>
              </c:numCache>
            </c:numRef>
          </c:val>
          <c:extLst>
            <c:ext xmlns:c16="http://schemas.microsoft.com/office/drawing/2014/chart" uri="{C3380CC4-5D6E-409C-BE32-E72D297353CC}">
              <c16:uniqueId val="{00000000-212D-4E42-81F7-C4B765AAB660}"/>
            </c:ext>
          </c:extLst>
        </c:ser>
        <c:ser>
          <c:idx val="5"/>
          <c:order val="5"/>
          <c:tx>
            <c:strRef>
              <c:f>Tabelle1!$A$10</c:f>
              <c:strCache>
                <c:ptCount val="1"/>
                <c:pt idx="0">
                  <c:v>Differenz Total Finanzausgleich</c:v>
                </c:pt>
              </c:strCache>
            </c:strRef>
          </c:tx>
          <c:spPr>
            <a:solidFill>
              <a:schemeClr val="accent6"/>
            </a:solidFill>
            <a:ln>
              <a:noFill/>
            </a:ln>
            <a:effectLst/>
          </c:spPr>
          <c:invertIfNegative val="0"/>
          <c:dLbls>
            <c:dLbl>
              <c:idx val="2"/>
              <c:tx>
                <c:rich>
                  <a:bodyPr/>
                  <a:lstStyle/>
                  <a:p>
                    <a:r>
                      <a:rPr lang="en-US"/>
                      <a:t>0.22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2D-4E42-81F7-C4B765AAB660}"/>
                </c:ext>
              </c:extLst>
            </c:dLbl>
            <c:dLbl>
              <c:idx val="3"/>
              <c:tx>
                <c:rich>
                  <a:bodyPr/>
                  <a:lstStyle/>
                  <a:p>
                    <a:r>
                      <a:rPr lang="en-US"/>
                      <a:t>0.25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2D-4E42-81F7-C4B765AAB6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Tabelle1!$B$4:$E$4</c:f>
              <c:numCache>
                <c:formatCode>General</c:formatCode>
                <c:ptCount val="4"/>
                <c:pt idx="0">
                  <c:v>2024</c:v>
                </c:pt>
                <c:pt idx="1">
                  <c:v>2025</c:v>
                </c:pt>
                <c:pt idx="2">
                  <c:v>2026</c:v>
                </c:pt>
                <c:pt idx="3">
                  <c:v>2027</c:v>
                </c:pt>
              </c:numCache>
            </c:numRef>
          </c:cat>
          <c:val>
            <c:numRef>
              <c:f>Tabelle1!$B$10:$E$10</c:f>
              <c:numCache>
                <c:formatCode>_ * #,##0_ ;_ * \-#,##0_ ;_ * "-"??_ ;_ @_ </c:formatCode>
                <c:ptCount val="4"/>
                <c:pt idx="0">
                  <c:v>0</c:v>
                </c:pt>
                <c:pt idx="1">
                  <c:v>0</c:v>
                </c:pt>
                <c:pt idx="2">
                  <c:v>215</c:v>
                </c:pt>
                <c:pt idx="3">
                  <c:v>244</c:v>
                </c:pt>
              </c:numCache>
            </c:numRef>
          </c:val>
          <c:extLst>
            <c:ext xmlns:c16="http://schemas.microsoft.com/office/drawing/2014/chart" uri="{C3380CC4-5D6E-409C-BE32-E72D297353CC}">
              <c16:uniqueId val="{00000003-212D-4E42-81F7-C4B765AAB660}"/>
            </c:ext>
          </c:extLst>
        </c:ser>
        <c:dLbls>
          <c:showLegendKey val="0"/>
          <c:showVal val="0"/>
          <c:showCatName val="0"/>
          <c:showSerName val="0"/>
          <c:showPercent val="0"/>
          <c:showBubbleSize val="0"/>
        </c:dLbls>
        <c:gapWidth val="150"/>
        <c:overlap val="100"/>
        <c:axId val="273771848"/>
        <c:axId val="578583240"/>
      </c:barChart>
      <c:lineChart>
        <c:grouping val="standard"/>
        <c:varyColors val="0"/>
        <c:ser>
          <c:idx val="0"/>
          <c:order val="0"/>
          <c:tx>
            <c:strRef>
              <c:f>Tabelle1!$A$5</c:f>
              <c:strCache>
                <c:ptCount val="1"/>
                <c:pt idx="0">
                  <c:v>Fiskalertrag ohne Grundstückgewinnsteuern Steuerfuss +6%</c:v>
                </c:pt>
              </c:strCache>
            </c:strRef>
          </c:tx>
          <c:spPr>
            <a:ln w="28575" cap="rnd">
              <a:solidFill>
                <a:schemeClr val="accent1"/>
              </a:solidFill>
              <a:round/>
            </a:ln>
            <a:effectLst/>
          </c:spPr>
          <c:marker>
            <c:symbol val="none"/>
          </c:marker>
          <c:cat>
            <c:numRef>
              <c:f>Tabelle1!$B$4:$E$4</c:f>
              <c:numCache>
                <c:formatCode>General</c:formatCode>
                <c:ptCount val="4"/>
                <c:pt idx="0">
                  <c:v>2024</c:v>
                </c:pt>
                <c:pt idx="1">
                  <c:v>2025</c:v>
                </c:pt>
                <c:pt idx="2">
                  <c:v>2026</c:v>
                </c:pt>
                <c:pt idx="3">
                  <c:v>2027</c:v>
                </c:pt>
              </c:numCache>
            </c:numRef>
          </c:cat>
          <c:val>
            <c:numRef>
              <c:f>Tabelle1!$B$5:$E$5</c:f>
              <c:numCache>
                <c:formatCode>_ * #,##0_ ;_ * \-#,##0_ ;_ * "-"??_ ;_ @_ </c:formatCode>
                <c:ptCount val="4"/>
                <c:pt idx="0">
                  <c:v>3628</c:v>
                </c:pt>
                <c:pt idx="1">
                  <c:v>3791.7073543868896</c:v>
                </c:pt>
                <c:pt idx="2">
                  <c:v>3935.3621040553448</c:v>
                </c:pt>
                <c:pt idx="3">
                  <c:v>4108.894652605969</c:v>
                </c:pt>
              </c:numCache>
            </c:numRef>
          </c:val>
          <c:smooth val="0"/>
          <c:extLst>
            <c:ext xmlns:c16="http://schemas.microsoft.com/office/drawing/2014/chart" uri="{C3380CC4-5D6E-409C-BE32-E72D297353CC}">
              <c16:uniqueId val="{00000004-212D-4E42-81F7-C4B765AAB660}"/>
            </c:ext>
          </c:extLst>
        </c:ser>
        <c:ser>
          <c:idx val="1"/>
          <c:order val="1"/>
          <c:tx>
            <c:strRef>
              <c:f>Tabelle1!$A$6</c:f>
              <c:strCache>
                <c:ptCount val="1"/>
                <c:pt idx="0">
                  <c:v>Fiskalertrag ohne Grundstückgewinnsteuern Steuerfuss stabil</c:v>
                </c:pt>
              </c:strCache>
            </c:strRef>
          </c:tx>
          <c:spPr>
            <a:ln w="28575" cap="rnd">
              <a:solidFill>
                <a:schemeClr val="accent2"/>
              </a:solidFill>
              <a:round/>
            </a:ln>
            <a:effectLst/>
          </c:spPr>
          <c:marker>
            <c:symbol val="none"/>
          </c:marker>
          <c:cat>
            <c:numRef>
              <c:f>Tabelle1!$B$4:$E$4</c:f>
              <c:numCache>
                <c:formatCode>General</c:formatCode>
                <c:ptCount val="4"/>
                <c:pt idx="0">
                  <c:v>2024</c:v>
                </c:pt>
                <c:pt idx="1">
                  <c:v>2025</c:v>
                </c:pt>
                <c:pt idx="2">
                  <c:v>2026</c:v>
                </c:pt>
                <c:pt idx="3">
                  <c:v>2027</c:v>
                </c:pt>
              </c:numCache>
            </c:numRef>
          </c:cat>
          <c:val>
            <c:numRef>
              <c:f>Tabelle1!$B$6:$E$6</c:f>
              <c:numCache>
                <c:formatCode>_ * #,##0_ ;_ * \-#,##0_ ;_ * "-"??_ ;_ @_ </c:formatCode>
                <c:ptCount val="4"/>
                <c:pt idx="0">
                  <c:v>3377.5123287671236</c:v>
                </c:pt>
                <c:pt idx="1">
                  <c:v>3519.3022454203606</c:v>
                </c:pt>
                <c:pt idx="2">
                  <c:v>3641.6833371789185</c:v>
                </c:pt>
                <c:pt idx="3">
                  <c:v>3790.5240707571725</c:v>
                </c:pt>
              </c:numCache>
            </c:numRef>
          </c:val>
          <c:smooth val="0"/>
          <c:extLst>
            <c:ext xmlns:c16="http://schemas.microsoft.com/office/drawing/2014/chart" uri="{C3380CC4-5D6E-409C-BE32-E72D297353CC}">
              <c16:uniqueId val="{00000005-212D-4E42-81F7-C4B765AAB660}"/>
            </c:ext>
          </c:extLst>
        </c:ser>
        <c:ser>
          <c:idx val="2"/>
          <c:order val="2"/>
          <c:tx>
            <c:strRef>
              <c:f>Tabelle1!$A$7</c:f>
              <c:strCache>
                <c:ptCount val="1"/>
                <c:pt idx="0">
                  <c:v>Ressourcenausgleich (ohne Sek) Steuerfuss +6%</c:v>
                </c:pt>
              </c:strCache>
            </c:strRef>
          </c:tx>
          <c:spPr>
            <a:ln w="28575" cap="rnd">
              <a:solidFill>
                <a:schemeClr val="accent3"/>
              </a:solidFill>
              <a:round/>
            </a:ln>
            <a:effectLst/>
          </c:spPr>
          <c:marker>
            <c:symbol val="none"/>
          </c:marker>
          <c:cat>
            <c:numRef>
              <c:f>Tabelle1!$B$4:$E$4</c:f>
              <c:numCache>
                <c:formatCode>General</c:formatCode>
                <c:ptCount val="4"/>
                <c:pt idx="0">
                  <c:v>2024</c:v>
                </c:pt>
                <c:pt idx="1">
                  <c:v>2025</c:v>
                </c:pt>
                <c:pt idx="2">
                  <c:v>2026</c:v>
                </c:pt>
                <c:pt idx="3">
                  <c:v>2027</c:v>
                </c:pt>
              </c:numCache>
            </c:numRef>
          </c:cat>
          <c:val>
            <c:numRef>
              <c:f>Tabelle1!$B$7:$E$7</c:f>
              <c:numCache>
                <c:formatCode>_ * #,##0_ ;_ * \-#,##0_ ;_ * "-"??_ ;_ @_ </c:formatCode>
                <c:ptCount val="4"/>
                <c:pt idx="0">
                  <c:v>2133.4221739999994</c:v>
                </c:pt>
                <c:pt idx="1">
                  <c:v>2303.8337946911943</c:v>
                </c:pt>
                <c:pt idx="2">
                  <c:v>2602.1347909037358</c:v>
                </c:pt>
                <c:pt idx="3">
                  <c:v>2829.9375793200161</c:v>
                </c:pt>
              </c:numCache>
            </c:numRef>
          </c:val>
          <c:smooth val="0"/>
          <c:extLst>
            <c:ext xmlns:c16="http://schemas.microsoft.com/office/drawing/2014/chart" uri="{C3380CC4-5D6E-409C-BE32-E72D297353CC}">
              <c16:uniqueId val="{00000006-212D-4E42-81F7-C4B765AAB660}"/>
            </c:ext>
          </c:extLst>
        </c:ser>
        <c:ser>
          <c:idx val="3"/>
          <c:order val="3"/>
          <c:tx>
            <c:strRef>
              <c:f>Tabelle1!$A$8</c:f>
              <c:strCache>
                <c:ptCount val="1"/>
                <c:pt idx="0">
                  <c:v>Ressourcenausgleich (ohne Sek) Steuerfuss stabil</c:v>
                </c:pt>
              </c:strCache>
            </c:strRef>
          </c:tx>
          <c:spPr>
            <a:ln w="28575" cap="rnd">
              <a:solidFill>
                <a:schemeClr val="accent4"/>
              </a:solidFill>
              <a:round/>
            </a:ln>
            <a:effectLst/>
          </c:spPr>
          <c:marker>
            <c:symbol val="none"/>
          </c:marker>
          <c:cat>
            <c:numRef>
              <c:f>Tabelle1!$B$4:$E$4</c:f>
              <c:numCache>
                <c:formatCode>General</c:formatCode>
                <c:ptCount val="4"/>
                <c:pt idx="0">
                  <c:v>2024</c:v>
                </c:pt>
                <c:pt idx="1">
                  <c:v>2025</c:v>
                </c:pt>
                <c:pt idx="2">
                  <c:v>2026</c:v>
                </c:pt>
                <c:pt idx="3">
                  <c:v>2027</c:v>
                </c:pt>
              </c:numCache>
            </c:numRef>
          </c:cat>
          <c:val>
            <c:numRef>
              <c:f>Tabelle1!$B$8:$E$8</c:f>
              <c:numCache>
                <c:formatCode>_ * #,##0_ ;_ * \-#,##0_ ;_ * "-"??_ ;_ @_ </c:formatCode>
                <c:ptCount val="4"/>
                <c:pt idx="0">
                  <c:v>2133.4221739999994</c:v>
                </c:pt>
                <c:pt idx="1">
                  <c:v>2303.8337946911943</c:v>
                </c:pt>
                <c:pt idx="2">
                  <c:v>2388.2606985006892</c:v>
                </c:pt>
                <c:pt idx="3">
                  <c:v>2586.1729849511062</c:v>
                </c:pt>
              </c:numCache>
            </c:numRef>
          </c:val>
          <c:smooth val="0"/>
          <c:extLst>
            <c:ext xmlns:c16="http://schemas.microsoft.com/office/drawing/2014/chart" uri="{C3380CC4-5D6E-409C-BE32-E72D297353CC}">
              <c16:uniqueId val="{00000007-212D-4E42-81F7-C4B765AAB660}"/>
            </c:ext>
          </c:extLst>
        </c:ser>
        <c:dLbls>
          <c:showLegendKey val="0"/>
          <c:showVal val="0"/>
          <c:showCatName val="0"/>
          <c:showSerName val="0"/>
          <c:showPercent val="0"/>
          <c:showBubbleSize val="0"/>
        </c:dLbls>
        <c:marker val="1"/>
        <c:smooth val="0"/>
        <c:axId val="273771848"/>
        <c:axId val="578583240"/>
      </c:lineChart>
      <c:catAx>
        <c:axId val="27377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78583240"/>
        <c:crosses val="autoZero"/>
        <c:auto val="1"/>
        <c:lblAlgn val="ctr"/>
        <c:lblOffset val="100"/>
        <c:noMultiLvlLbl val="0"/>
      </c:catAx>
      <c:valAx>
        <c:axId val="578583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73771848"/>
        <c:crosses val="autoZero"/>
        <c:crossBetween val="between"/>
        <c:majorUnit val="500"/>
        <c:minorUnit val="100"/>
        <c:dispUnits>
          <c:builtInUnit val="thousands"/>
          <c:dispUnitsLbl>
            <c:layout>
              <c:manualLayout>
                <c:xMode val="edge"/>
                <c:yMode val="edge"/>
                <c:x val="1.7710309930423784E-2"/>
                <c:y val="0.27442367601246104"/>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Mio. Franken</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27484D1-E364-4152-988B-03488BE30C50}" type="datetimeFigureOut">
              <a:rPr lang="de-CH" smtClean="0"/>
              <a:t>08.12.2023</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01FE440F-91B2-468C-86B9-EC5BCC5B3E86}" type="slidenum">
              <a:rPr lang="de-CH" smtClean="0"/>
              <a:t>‹Nr.›</a:t>
            </a:fld>
            <a:endParaRPr lang="de-CH"/>
          </a:p>
        </p:txBody>
      </p:sp>
    </p:spTree>
    <p:extLst>
      <p:ext uri="{BB962C8B-B14F-4D97-AF65-F5344CB8AC3E}">
        <p14:creationId xmlns:p14="http://schemas.microsoft.com/office/powerpoint/2010/main" val="42523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15"/>
          <p:cNvSpPr>
            <a:spLocks noGrp="1"/>
          </p:cNvSpPr>
          <p:nvPr>
            <p:ph type="body" sz="quarter" idx="14"/>
          </p:nvPr>
        </p:nvSpPr>
        <p:spPr>
          <a:xfrm>
            <a:off x="323850" y="380840"/>
            <a:ext cx="11520487" cy="733425"/>
          </a:xfrm>
        </p:spPr>
        <p:txBody>
          <a:bodyPr>
            <a:normAutofit/>
          </a:bodyPr>
          <a:lstStyle>
            <a:lvl1pPr marL="0" indent="0" algn="ctr">
              <a:buNone/>
              <a:defRPr sz="3200" b="1">
                <a:latin typeface="Arial" panose="020B0604020202020204" pitchFamily="34" charset="0"/>
                <a:cs typeface="Arial" panose="020B0604020202020204" pitchFamily="34" charset="0"/>
              </a:defRPr>
            </a:lvl1pPr>
          </a:lstStyle>
          <a:p>
            <a:pPr lvl="0"/>
            <a:endParaRPr lang="de-CH" dirty="0"/>
          </a:p>
        </p:txBody>
      </p:sp>
      <p:sp>
        <p:nvSpPr>
          <p:cNvPr id="6" name="Foliennummernplatzhalter 5"/>
          <p:cNvSpPr>
            <a:spLocks noGrp="1"/>
          </p:cNvSpPr>
          <p:nvPr>
            <p:ph type="sldNum" sz="quarter" idx="12"/>
          </p:nvPr>
        </p:nvSpPr>
        <p:spPr>
          <a:xfrm>
            <a:off x="11144250" y="6356350"/>
            <a:ext cx="723900" cy="365125"/>
          </a:xfrm>
        </p:spPr>
        <p:txBody>
          <a:bodyPr/>
          <a:lstStyle>
            <a:lvl1pPr>
              <a:defRPr>
                <a:latin typeface="Arial" panose="020B0604020202020204" pitchFamily="34" charset="0"/>
                <a:cs typeface="Arial" panose="020B0604020202020204" pitchFamily="34" charset="0"/>
              </a:defRPr>
            </a:lvl1pPr>
          </a:lstStyle>
          <a:p>
            <a:fld id="{AF56D247-8816-4E78-8096-17AF0F237614}" type="slidenum">
              <a:rPr lang="de-CH" smtClean="0"/>
              <a:pPr/>
              <a:t>‹Nr.›</a:t>
            </a:fld>
            <a:endParaRPr lang="de-CH"/>
          </a:p>
        </p:txBody>
      </p:sp>
      <p:pic>
        <p:nvPicPr>
          <p:cNvPr id="7" name="Grafik 6" descr="logo farbig klein"/>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612" y="390207"/>
            <a:ext cx="1804988" cy="333693"/>
          </a:xfrm>
          <a:prstGeom prst="rect">
            <a:avLst/>
          </a:prstGeom>
          <a:noFill/>
          <a:ln>
            <a:noFill/>
          </a:ln>
        </p:spPr>
      </p:pic>
      <p:cxnSp>
        <p:nvCxnSpPr>
          <p:cNvPr id="9" name="Gerader Verbinder 8"/>
          <p:cNvCxnSpPr/>
          <p:nvPr userDrawn="1"/>
        </p:nvCxnSpPr>
        <p:spPr>
          <a:xfrm flipV="1">
            <a:off x="328612" y="914400"/>
            <a:ext cx="11520488" cy="38100"/>
          </a:xfrm>
          <a:prstGeom prst="line">
            <a:avLst/>
          </a:prstGeom>
          <a:ln/>
        </p:spPr>
        <p:style>
          <a:lnRef idx="1">
            <a:schemeClr val="accent6"/>
          </a:lnRef>
          <a:fillRef idx="0">
            <a:schemeClr val="accent6"/>
          </a:fillRef>
          <a:effectRef idx="0">
            <a:schemeClr val="accent6"/>
          </a:effectRef>
          <a:fontRef idx="minor">
            <a:schemeClr val="tx1"/>
          </a:fontRef>
        </p:style>
      </p:cxnSp>
      <p:sp>
        <p:nvSpPr>
          <p:cNvPr id="12" name="Inhaltsplatzhalter 2"/>
          <p:cNvSpPr txBox="1">
            <a:spLocks/>
          </p:cNvSpPr>
          <p:nvPr userDrawn="1"/>
        </p:nvSpPr>
        <p:spPr>
          <a:xfrm>
            <a:off x="323850" y="1195090"/>
            <a:ext cx="11520488" cy="4969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e-CH" sz="2000" dirty="0">
              <a:latin typeface="Arial" panose="020B0604020202020204" pitchFamily="34" charset="0"/>
              <a:cs typeface="Arial" panose="020B0604020202020204" pitchFamily="34" charset="0"/>
            </a:endParaRPr>
          </a:p>
        </p:txBody>
      </p:sp>
      <p:cxnSp>
        <p:nvCxnSpPr>
          <p:cNvPr id="13" name="Gerader Verbinder 12"/>
          <p:cNvCxnSpPr/>
          <p:nvPr userDrawn="1"/>
        </p:nvCxnSpPr>
        <p:spPr>
          <a:xfrm flipV="1">
            <a:off x="328612" y="6403256"/>
            <a:ext cx="11520488" cy="38100"/>
          </a:xfrm>
          <a:prstGeom prst="line">
            <a:avLst/>
          </a:prstGeom>
          <a:ln/>
        </p:spPr>
        <p:style>
          <a:lnRef idx="1">
            <a:schemeClr val="accent6"/>
          </a:lnRef>
          <a:fillRef idx="0">
            <a:schemeClr val="accent6"/>
          </a:fillRef>
          <a:effectRef idx="0">
            <a:schemeClr val="accent6"/>
          </a:effectRef>
          <a:fontRef idx="minor">
            <a:schemeClr val="tx1"/>
          </a:fontRef>
        </p:style>
      </p:cxnSp>
      <p:sp>
        <p:nvSpPr>
          <p:cNvPr id="14" name="Textplatzhalter 11"/>
          <p:cNvSpPr>
            <a:spLocks noGrp="1"/>
          </p:cNvSpPr>
          <p:nvPr>
            <p:ph type="body" sz="quarter" idx="10"/>
          </p:nvPr>
        </p:nvSpPr>
        <p:spPr>
          <a:xfrm>
            <a:off x="323850" y="1261912"/>
            <a:ext cx="11520488" cy="4949407"/>
          </a:xfrm>
        </p:spPr>
        <p:txBody>
          <a:bodyPr>
            <a:normAutofit/>
          </a:bodyPr>
          <a:lstStyle>
            <a:lvl1pPr marL="0" indent="0" algn="l">
              <a:buNone/>
              <a:defRPr sz="2000">
                <a:latin typeface="Arial" panose="020B0604020202020204" pitchFamily="34" charset="0"/>
                <a:cs typeface="Arial" panose="020B0604020202020204" pitchFamily="34" charset="0"/>
              </a:defRPr>
            </a:lvl1pPr>
            <a:lvl2pPr marL="457200" indent="0" algn="l">
              <a:buNone/>
              <a:defRPr>
                <a:latin typeface="Arial" panose="020B0604020202020204" pitchFamily="34" charset="0"/>
                <a:cs typeface="Arial" panose="020B0604020202020204" pitchFamily="34" charset="0"/>
              </a:defRPr>
            </a:lvl2pPr>
            <a:lvl3pPr marL="914400" indent="0" algn="l">
              <a:buNone/>
              <a:defRPr>
                <a:latin typeface="Arial" panose="020B0604020202020204" pitchFamily="34" charset="0"/>
                <a:cs typeface="Arial" panose="020B0604020202020204" pitchFamily="34" charset="0"/>
              </a:defRPr>
            </a:lvl3pPr>
            <a:lvl4pPr marL="1371600" indent="0" algn="l">
              <a:buNone/>
              <a:defRPr>
                <a:latin typeface="Arial" panose="020B0604020202020204" pitchFamily="34" charset="0"/>
                <a:cs typeface="Arial" panose="020B0604020202020204" pitchFamily="34" charset="0"/>
              </a:defRPr>
            </a:lvl4pPr>
            <a:lvl5pPr marL="1828800" indent="0" algn="l">
              <a:buNone/>
              <a:defRPr>
                <a:latin typeface="Arial" panose="020B0604020202020204" pitchFamily="34" charset="0"/>
                <a:cs typeface="Arial" panose="020B0604020202020204" pitchFamily="34" charset="0"/>
              </a:defRPr>
            </a:lvl5pPr>
          </a:lstStyle>
          <a:p>
            <a:pPr lvl="0"/>
            <a:r>
              <a:rPr lang="de-DE" dirty="0"/>
              <a:t>Formatvorlagen des Textmasters</a:t>
            </a:r>
            <a:endParaRPr lang="de-CH" dirty="0"/>
          </a:p>
        </p:txBody>
      </p:sp>
      <p:sp>
        <p:nvSpPr>
          <p:cNvPr id="18" name="Textplatzhalter 17"/>
          <p:cNvSpPr>
            <a:spLocks noGrp="1"/>
          </p:cNvSpPr>
          <p:nvPr>
            <p:ph type="body" sz="quarter" idx="15" hasCustomPrompt="1"/>
          </p:nvPr>
        </p:nvSpPr>
        <p:spPr>
          <a:xfrm>
            <a:off x="9877425" y="314325"/>
            <a:ext cx="2071689" cy="476250"/>
          </a:xfrm>
        </p:spPr>
        <p:txBody>
          <a:bodyPr/>
          <a:lstStyle>
            <a:lvl4pPr marL="0" indent="0" algn="r">
              <a:buNone/>
              <a:defRPr sz="2000" b="1">
                <a:latin typeface="Arial" panose="020B0604020202020204" pitchFamily="34" charset="0"/>
                <a:cs typeface="Arial" panose="020B0604020202020204" pitchFamily="34" charset="0"/>
              </a:defRPr>
            </a:lvl4pPr>
          </a:lstStyle>
          <a:p>
            <a:pPr lvl="3"/>
            <a:r>
              <a:rPr lang="de-DE" dirty="0"/>
              <a:t>Vierte Ebene</a:t>
            </a:r>
            <a:endParaRPr lang="de-CH" dirty="0"/>
          </a:p>
        </p:txBody>
      </p:sp>
    </p:spTree>
    <p:extLst>
      <p:ext uri="{BB962C8B-B14F-4D97-AF65-F5344CB8AC3E}">
        <p14:creationId xmlns:p14="http://schemas.microsoft.com/office/powerpoint/2010/main" val="207106035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46EF5-AA05-402E-96C5-E074B875F3B4}" type="datetimeFigureOut">
              <a:rPr lang="de-CH" smtClean="0"/>
              <a:t>08.12.2023</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6D247-8816-4E78-8096-17AF0F237614}" type="slidenum">
              <a:rPr lang="de-CH" smtClean="0"/>
              <a:t>‹Nr.›</a:t>
            </a:fld>
            <a:endParaRPr lang="de-CH"/>
          </a:p>
        </p:txBody>
      </p:sp>
    </p:spTree>
    <p:extLst>
      <p:ext uri="{BB962C8B-B14F-4D97-AF65-F5344CB8AC3E}">
        <p14:creationId xmlns:p14="http://schemas.microsoft.com/office/powerpoint/2010/main" val="387720285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hteck 2"/>
          <p:cNvSpPr/>
          <p:nvPr/>
        </p:nvSpPr>
        <p:spPr>
          <a:xfrm>
            <a:off x="2771775" y="2105025"/>
            <a:ext cx="6632900" cy="265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400" b="1" dirty="0">
                <a:solidFill>
                  <a:schemeClr val="tx1"/>
                </a:solidFill>
                <a:latin typeface="Arial" panose="020B0604020202020204" pitchFamily="34" charset="0"/>
                <a:cs typeface="Arial" panose="020B0604020202020204" pitchFamily="34" charset="0"/>
              </a:rPr>
              <a:t>Gemeindeversammlung vom 7. Dezember 2023</a:t>
            </a:r>
          </a:p>
        </p:txBody>
      </p:sp>
      <p:cxnSp>
        <p:nvCxnSpPr>
          <p:cNvPr id="6" name="Gerader Verbinder 5"/>
          <p:cNvCxnSpPr/>
          <p:nvPr/>
        </p:nvCxnSpPr>
        <p:spPr>
          <a:xfrm flipV="1">
            <a:off x="328612" y="914400"/>
            <a:ext cx="11520488" cy="381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 name="Gerader Verbinder 6"/>
          <p:cNvCxnSpPr/>
          <p:nvPr/>
        </p:nvCxnSpPr>
        <p:spPr>
          <a:xfrm flipV="1">
            <a:off x="328612" y="6403256"/>
            <a:ext cx="11520488" cy="38100"/>
          </a:xfrm>
          <a:prstGeom prst="line">
            <a:avLst/>
          </a:prstGeom>
          <a:ln/>
        </p:spPr>
        <p:style>
          <a:lnRef idx="1">
            <a:schemeClr val="accent6"/>
          </a:lnRef>
          <a:fillRef idx="0">
            <a:schemeClr val="accent6"/>
          </a:fillRef>
          <a:effectRef idx="0">
            <a:schemeClr val="accent6"/>
          </a:effectRef>
          <a:fontRef idx="minor">
            <a:schemeClr val="tx1"/>
          </a:fontRef>
        </p:style>
      </p:cxnSp>
      <p:pic>
        <p:nvPicPr>
          <p:cNvPr id="8" name="Grafik 7" descr="logo farbig klein"/>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8612" y="330115"/>
            <a:ext cx="3052040" cy="498559"/>
          </a:xfrm>
          <a:prstGeom prst="rect">
            <a:avLst/>
          </a:prstGeom>
          <a:noFill/>
          <a:ln>
            <a:noFill/>
          </a:ln>
        </p:spPr>
      </p:pic>
    </p:spTree>
    <p:extLst>
      <p:ext uri="{BB962C8B-B14F-4D97-AF65-F5344CB8AC3E}">
        <p14:creationId xmlns:p14="http://schemas.microsoft.com/office/powerpoint/2010/main" val="221653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normAutofit/>
          </a:bodyPr>
          <a:lstStyle/>
          <a:p>
            <a:r>
              <a:rPr lang="de-CH" dirty="0"/>
              <a:t>Einschub Finanzausgleich</a:t>
            </a:r>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sp>
        <p:nvSpPr>
          <p:cNvPr id="6" name="Inhaltsplatzhalter 2"/>
          <p:cNvSpPr txBox="1">
            <a:spLocks/>
          </p:cNvSpPr>
          <p:nvPr/>
        </p:nvSpPr>
        <p:spPr>
          <a:xfrm>
            <a:off x="323850" y="1114265"/>
            <a:ext cx="11840942" cy="24928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tabLst>
                <a:tab pos="358775" algn="l"/>
                <a:tab pos="6365875" algn="l"/>
                <a:tab pos="7978775" algn="r"/>
              </a:tabLst>
            </a:pPr>
            <a:r>
              <a:rPr lang="de-CH" sz="2300" u="sng" dirty="0">
                <a:latin typeface="Arial" panose="020B0604020202020204" pitchFamily="34" charset="0"/>
                <a:cs typeface="Arial" panose="020B0604020202020204" pitchFamily="34" charset="0"/>
              </a:rPr>
              <a:t>Zürcher Finanzausgleich</a:t>
            </a:r>
          </a:p>
          <a:p>
            <a:pPr marL="0" indent="0">
              <a:buNone/>
              <a:tabLst>
                <a:tab pos="358775" algn="l"/>
                <a:tab pos="6365875" algn="l"/>
                <a:tab pos="7978775" algn="r"/>
              </a:tabLst>
            </a:pPr>
            <a:endParaRPr lang="de-CH" sz="23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tabLst>
                <a:tab pos="358775" algn="l"/>
                <a:tab pos="6365875" algn="l"/>
                <a:tab pos="7978775" algn="r"/>
              </a:tabLst>
            </a:pPr>
            <a:r>
              <a:rPr lang="de-CH" sz="2300" dirty="0">
                <a:latin typeface="Arial" panose="020B0604020202020204" pitchFamily="34" charset="0"/>
                <a:cs typeface="Arial" panose="020B0604020202020204" pitchFamily="34" charset="0"/>
              </a:rPr>
              <a:t>Der Finanzausgleich sorgt für die Chancengleichheit unter allen Gemeinden und Städten im Kanton</a:t>
            </a:r>
          </a:p>
          <a:p>
            <a:pPr>
              <a:buFont typeface="Wingdings" panose="05000000000000000000" pitchFamily="2" charset="2"/>
              <a:buChar char="§"/>
              <a:tabLst>
                <a:tab pos="358775" algn="l"/>
                <a:tab pos="6365875" algn="l"/>
                <a:tab pos="7978775" algn="r"/>
              </a:tabLst>
            </a:pPr>
            <a:r>
              <a:rPr lang="de-CH" sz="2300" dirty="0">
                <a:latin typeface="Arial" panose="020B0604020202020204" pitchFamily="34" charset="0"/>
                <a:cs typeface="Arial" panose="020B0604020202020204" pitchFamily="34" charset="0"/>
              </a:rPr>
              <a:t>Entscheidend ist die Steuerkraft </a:t>
            </a:r>
          </a:p>
          <a:p>
            <a:pPr>
              <a:buFont typeface="Wingdings" panose="05000000000000000000" pitchFamily="2" charset="2"/>
              <a:buChar char="§"/>
              <a:tabLst>
                <a:tab pos="358775" algn="l"/>
                <a:tab pos="6365875" algn="l"/>
                <a:tab pos="7978775" algn="r"/>
              </a:tabLst>
            </a:pPr>
            <a:r>
              <a:rPr lang="de-CH" sz="2300" dirty="0">
                <a:latin typeface="Arial" panose="020B0604020202020204" pitchFamily="34" charset="0"/>
                <a:cs typeface="Arial" panose="020B0604020202020204" pitchFamily="34" charset="0"/>
              </a:rPr>
              <a:t>Die Gemeinden können den Ressourcenausgleich zeitlich abgrenzen. Somit ist nach dem Rechnungslegungsstandard für die Zürcher Gemeinden eine Abgrenzung des Ressourcenausgleichs möglich, jedoch nicht zwingend erforderlich</a:t>
            </a:r>
          </a:p>
          <a:p>
            <a:pPr>
              <a:buFont typeface="Wingdings" panose="05000000000000000000" pitchFamily="2" charset="2"/>
              <a:buChar char="§"/>
              <a:tabLst>
                <a:tab pos="358775" algn="l"/>
                <a:tab pos="6365875" algn="l"/>
                <a:tab pos="7978775" algn="r"/>
              </a:tabLst>
            </a:pPr>
            <a:r>
              <a:rPr lang="de-CH" sz="2300" dirty="0">
                <a:latin typeface="Arial" panose="020B0604020202020204" pitchFamily="34" charset="0"/>
                <a:cs typeface="Arial" panose="020B0604020202020204" pitchFamily="34" charset="0"/>
              </a:rPr>
              <a:t>Die Gemeinde </a:t>
            </a:r>
            <a:r>
              <a:rPr lang="de-CH" sz="2300" dirty="0" err="1">
                <a:latin typeface="Arial" panose="020B0604020202020204" pitchFamily="34" charset="0"/>
                <a:cs typeface="Arial" panose="020B0604020202020204" pitchFamily="34" charset="0"/>
              </a:rPr>
              <a:t>Weiach</a:t>
            </a:r>
            <a:r>
              <a:rPr lang="de-CH" sz="2300" dirty="0">
                <a:latin typeface="Arial" panose="020B0604020202020204" pitchFamily="34" charset="0"/>
                <a:cs typeface="Arial" panose="020B0604020202020204" pitchFamily="34" charset="0"/>
              </a:rPr>
              <a:t> hat mit Einführung von HRM2 auf die Abgrenzung verzichtet</a:t>
            </a:r>
          </a:p>
          <a:p>
            <a:pPr>
              <a:buFont typeface="Wingdings" panose="05000000000000000000" pitchFamily="2" charset="2"/>
              <a:buChar char="§"/>
              <a:tabLst>
                <a:tab pos="358775" algn="l"/>
                <a:tab pos="6365875" algn="l"/>
                <a:tab pos="7978775" algn="r"/>
              </a:tabLst>
            </a:pPr>
            <a:r>
              <a:rPr lang="de-CH" sz="2300" dirty="0">
                <a:latin typeface="Arial" panose="020B0604020202020204" pitchFamily="34" charset="0"/>
                <a:cs typeface="Arial" panose="020B0604020202020204" pitchFamily="34" charset="0"/>
              </a:rPr>
              <a:t>Realisationsprinzip!</a:t>
            </a:r>
          </a:p>
          <a:p>
            <a:pPr>
              <a:buFont typeface="Wingdings" panose="05000000000000000000" pitchFamily="2" charset="2"/>
              <a:buChar char="§"/>
              <a:tabLst>
                <a:tab pos="358775" algn="l"/>
                <a:tab pos="6365875" algn="l"/>
                <a:tab pos="7978775" algn="r"/>
              </a:tabLst>
            </a:pPr>
            <a:r>
              <a:rPr lang="de-CH" sz="2300" dirty="0">
                <a:latin typeface="Arial" panose="020B0604020202020204" pitchFamily="34" charset="0"/>
                <a:cs typeface="Arial" panose="020B0604020202020204" pitchFamily="34" charset="0"/>
              </a:rPr>
              <a:t>Als ‘Nehmer-Gemeinde’ sollen die effektiven Erträge erst ausgewiesen werden, wenn sie ausbezahlt sind </a:t>
            </a:r>
          </a:p>
          <a:p>
            <a:pPr>
              <a:buFont typeface="Wingdings" panose="05000000000000000000" pitchFamily="2" charset="2"/>
              <a:buChar char="§"/>
              <a:tabLst>
                <a:tab pos="358775" algn="l"/>
                <a:tab pos="6365875" algn="l"/>
                <a:tab pos="7978775" algn="r"/>
              </a:tabLst>
            </a:pPr>
            <a:r>
              <a:rPr lang="de-CH" sz="2300" b="1" dirty="0">
                <a:latin typeface="Arial" panose="020B0604020202020204" pitchFamily="34" charset="0"/>
                <a:cs typeface="Arial" panose="020B0604020202020204" pitchFamily="34" charset="0"/>
              </a:rPr>
              <a:t>Die Auszahlung erfolgt immer 2 Jahre verzögert</a:t>
            </a:r>
          </a:p>
          <a:p>
            <a:pPr>
              <a:tabLst>
                <a:tab pos="358775" algn="l"/>
                <a:tab pos="6365875" algn="l"/>
                <a:tab pos="7978775" algn="r"/>
              </a:tabLst>
            </a:pPr>
            <a:endParaRPr lang="de-CH" sz="1800" dirty="0">
              <a:latin typeface="Arial" panose="020B0604020202020204" pitchFamily="34" charset="0"/>
              <a:cs typeface="Arial" panose="020B0604020202020204" pitchFamily="34" charset="0"/>
            </a:endParaRPr>
          </a:p>
          <a:p>
            <a:pPr marL="0" indent="0">
              <a:buNone/>
              <a:tabLst>
                <a:tab pos="358775" algn="l"/>
                <a:tab pos="6365875" algn="l"/>
                <a:tab pos="7978775" algn="r"/>
              </a:tabLst>
            </a:pPr>
            <a:endParaRPr lang="de-C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28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normAutofit/>
          </a:bodyPr>
          <a:lstStyle/>
          <a:p>
            <a:r>
              <a:rPr lang="de-CH" dirty="0"/>
              <a:t>Einschub Finanzausgleich</a:t>
            </a:r>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sp>
        <p:nvSpPr>
          <p:cNvPr id="6" name="Inhaltsplatzhalter 2"/>
          <p:cNvSpPr txBox="1">
            <a:spLocks/>
          </p:cNvSpPr>
          <p:nvPr/>
        </p:nvSpPr>
        <p:spPr>
          <a:xfrm>
            <a:off x="323850" y="1114265"/>
            <a:ext cx="11840942" cy="24928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tabLst>
                <a:tab pos="358775" algn="l"/>
                <a:tab pos="6365875" algn="l"/>
                <a:tab pos="7978775" algn="r"/>
              </a:tabLst>
            </a:pPr>
            <a:r>
              <a:rPr lang="de-CH" sz="2300" u="sng" dirty="0">
                <a:latin typeface="Arial" panose="020B0604020202020204" pitchFamily="34" charset="0"/>
                <a:cs typeface="Arial" panose="020B0604020202020204" pitchFamily="34" charset="0"/>
              </a:rPr>
              <a:t>Zürcher Finanzausgleich</a:t>
            </a:r>
          </a:p>
          <a:p>
            <a:pPr marL="0" indent="0">
              <a:buNone/>
              <a:tabLst>
                <a:tab pos="358775" algn="l"/>
                <a:tab pos="6365875" algn="l"/>
                <a:tab pos="7978775" algn="r"/>
              </a:tabLst>
            </a:pPr>
            <a:endParaRPr lang="de-CH" sz="2300" dirty="0">
              <a:latin typeface="Arial" panose="020B0604020202020204" pitchFamily="34" charset="0"/>
              <a:cs typeface="Arial" panose="020B0604020202020204" pitchFamily="34" charset="0"/>
            </a:endParaRPr>
          </a:p>
          <a:p>
            <a:pPr>
              <a:buFont typeface="Wingdings" panose="05000000000000000000" pitchFamily="2" charset="2"/>
              <a:buChar char="§"/>
              <a:tabLst>
                <a:tab pos="358775" algn="l"/>
                <a:tab pos="6365875" algn="l"/>
                <a:tab pos="7978775" algn="r"/>
              </a:tabLst>
            </a:pPr>
            <a:r>
              <a:rPr lang="de-CH" sz="2300" dirty="0">
                <a:latin typeface="Arial" panose="020B0604020202020204" pitchFamily="34" charset="0"/>
                <a:cs typeface="Arial" panose="020B0604020202020204" pitchFamily="34" charset="0"/>
              </a:rPr>
              <a:t>Durch die Steuererhöhung der Gemeinde erhöht sich somit auch der Finanzausgleich</a:t>
            </a:r>
          </a:p>
          <a:p>
            <a:pPr>
              <a:buFont typeface="Wingdings" panose="05000000000000000000" pitchFamily="2" charset="2"/>
              <a:buChar char="§"/>
              <a:tabLst>
                <a:tab pos="358775" algn="l"/>
                <a:tab pos="6365875" algn="l"/>
                <a:tab pos="7978775" algn="r"/>
              </a:tabLst>
            </a:pPr>
            <a:r>
              <a:rPr lang="de-CH" sz="2300" dirty="0">
                <a:latin typeface="Arial" panose="020B0604020202020204" pitchFamily="34" charset="0"/>
                <a:cs typeface="Arial" panose="020B0604020202020204" pitchFamily="34" charset="0"/>
              </a:rPr>
              <a:t>Diese belaufen sich auf ca. CHF 274’000.-</a:t>
            </a:r>
          </a:p>
          <a:p>
            <a:pPr>
              <a:buFont typeface="Wingdings" panose="05000000000000000000" pitchFamily="2" charset="2"/>
              <a:buChar char="§"/>
              <a:tabLst>
                <a:tab pos="358775" algn="l"/>
                <a:tab pos="6365875" algn="l"/>
                <a:tab pos="7978775" algn="r"/>
              </a:tabLst>
            </a:pPr>
            <a:endParaRPr lang="de-CH" sz="2300" dirty="0">
              <a:latin typeface="Arial" panose="020B0604020202020204" pitchFamily="34" charset="0"/>
              <a:cs typeface="Arial" panose="020B0604020202020204" pitchFamily="34" charset="0"/>
            </a:endParaRPr>
          </a:p>
          <a:p>
            <a:pPr marL="0" indent="0">
              <a:buNone/>
              <a:tabLst>
                <a:tab pos="358775" algn="l"/>
                <a:tab pos="6365875" algn="l"/>
                <a:tab pos="7978775" algn="r"/>
              </a:tabLst>
            </a:pPr>
            <a:endParaRPr lang="de-C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08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normAutofit/>
          </a:bodyPr>
          <a:lstStyle/>
          <a:p>
            <a:r>
              <a:rPr lang="de-CH" dirty="0"/>
              <a:t>Einschub Finanzausgleich</a:t>
            </a:r>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graphicFrame>
        <p:nvGraphicFramePr>
          <p:cNvPr id="5" name="Diagramm 4">
            <a:extLst>
              <a:ext uri="{FF2B5EF4-FFF2-40B4-BE49-F238E27FC236}">
                <a16:creationId xmlns:a16="http://schemas.microsoft.com/office/drawing/2014/main" id="{95F25EDC-BC7C-148A-BD75-D3011BABD72C}"/>
              </a:ext>
            </a:extLst>
          </p:cNvPr>
          <p:cNvGraphicFramePr>
            <a:graphicFrameLocks/>
          </p:cNvGraphicFramePr>
          <p:nvPr>
            <p:extLst>
              <p:ext uri="{D42A27DB-BD31-4B8C-83A1-F6EECF244321}">
                <p14:modId xmlns:p14="http://schemas.microsoft.com/office/powerpoint/2010/main" val="1895831068"/>
              </p:ext>
            </p:extLst>
          </p:nvPr>
        </p:nvGraphicFramePr>
        <p:xfrm>
          <a:off x="323850" y="1390649"/>
          <a:ext cx="11520487" cy="48190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0917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normAutofit/>
          </a:bodyPr>
          <a:lstStyle/>
          <a:p>
            <a:r>
              <a:rPr lang="de-CH" dirty="0"/>
              <a:t>Langfristige Finanzplanung</a:t>
            </a:r>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sp>
        <p:nvSpPr>
          <p:cNvPr id="6" name="Inhaltsplatzhalter 2"/>
          <p:cNvSpPr txBox="1">
            <a:spLocks/>
          </p:cNvSpPr>
          <p:nvPr/>
        </p:nvSpPr>
        <p:spPr>
          <a:xfrm>
            <a:off x="323850" y="1114265"/>
            <a:ext cx="11840942" cy="24928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tabLst>
                <a:tab pos="358775" algn="l"/>
                <a:tab pos="6365875" algn="l"/>
                <a:tab pos="7978775" algn="r"/>
              </a:tabLst>
            </a:pPr>
            <a:r>
              <a:rPr lang="de-CH" sz="2300" dirty="0">
                <a:latin typeface="Arial" panose="020B0604020202020204" pitchFamily="34" charset="0"/>
                <a:cs typeface="Arial" panose="020B0604020202020204" pitchFamily="34" charset="0"/>
              </a:rPr>
              <a:t>Die verzinslichen Schulden übersteigen mit dem Gemeindeinfrastrukturprojekt die Obergrenze mittelfristig</a:t>
            </a:r>
          </a:p>
          <a:p>
            <a:pPr>
              <a:buFont typeface="Wingdings" panose="05000000000000000000" pitchFamily="2" charset="2"/>
              <a:buChar char="§"/>
              <a:tabLst>
                <a:tab pos="358775" algn="l"/>
                <a:tab pos="6365875" algn="l"/>
                <a:tab pos="7978775" algn="r"/>
              </a:tabLst>
            </a:pPr>
            <a:r>
              <a:rPr lang="de-CH" sz="2300" dirty="0">
                <a:latin typeface="Arial" panose="020B0604020202020204" pitchFamily="34" charset="0"/>
                <a:cs typeface="Arial" panose="020B0604020202020204" pitchFamily="34" charset="0"/>
              </a:rPr>
              <a:t>Ab 2027 wird mit einem Abbau gerechnet</a:t>
            </a:r>
          </a:p>
          <a:p>
            <a:pPr>
              <a:buFont typeface="Wingdings" panose="05000000000000000000" pitchFamily="2" charset="2"/>
              <a:buChar char="§"/>
              <a:tabLst>
                <a:tab pos="358775" algn="l"/>
                <a:tab pos="6365875" algn="l"/>
                <a:tab pos="7978775" algn="r"/>
              </a:tabLst>
            </a:pPr>
            <a:endParaRPr lang="de-CH" sz="2300" dirty="0">
              <a:latin typeface="Arial" panose="020B0604020202020204" pitchFamily="34" charset="0"/>
              <a:cs typeface="Arial" panose="020B0604020202020204" pitchFamily="34" charset="0"/>
            </a:endParaRPr>
          </a:p>
          <a:p>
            <a:pPr>
              <a:buFont typeface="Wingdings" panose="05000000000000000000" pitchFamily="2" charset="2"/>
              <a:buChar char="§"/>
              <a:tabLst>
                <a:tab pos="358775" algn="l"/>
                <a:tab pos="6365875" algn="l"/>
                <a:tab pos="7978775" algn="r"/>
              </a:tabLst>
            </a:pPr>
            <a:endParaRPr lang="de-CH" sz="2300" dirty="0">
              <a:latin typeface="Arial" panose="020B0604020202020204" pitchFamily="34" charset="0"/>
              <a:cs typeface="Arial" panose="020B0604020202020204" pitchFamily="34" charset="0"/>
            </a:endParaRPr>
          </a:p>
          <a:p>
            <a:pPr>
              <a:buFont typeface="Wingdings" panose="05000000000000000000" pitchFamily="2" charset="2"/>
              <a:buChar char="§"/>
              <a:tabLst>
                <a:tab pos="358775" algn="l"/>
                <a:tab pos="6365875" algn="l"/>
                <a:tab pos="7978775" algn="r"/>
              </a:tabLst>
            </a:pPr>
            <a:r>
              <a:rPr lang="de-CH" sz="2300">
                <a:latin typeface="Arial" panose="020B0604020202020204" pitchFamily="34" charset="0"/>
                <a:cs typeface="Arial" panose="020B0604020202020204" pitchFamily="34" charset="0"/>
              </a:rPr>
              <a:t>Auszug aus </a:t>
            </a:r>
            <a:r>
              <a:rPr lang="de-CH" sz="2300" dirty="0">
                <a:latin typeface="Arial" panose="020B0604020202020204" pitchFamily="34" charset="0"/>
                <a:cs typeface="Arial" panose="020B0604020202020204" pitchFamily="34" charset="0"/>
              </a:rPr>
              <a:t>dem </a:t>
            </a:r>
            <a:r>
              <a:rPr lang="de-CH" sz="2300" dirty="0" err="1">
                <a:latin typeface="Arial" panose="020B0604020202020204" pitchFamily="34" charset="0"/>
                <a:cs typeface="Arial" panose="020B0604020202020204" pitchFamily="34" charset="0"/>
              </a:rPr>
              <a:t>fipla</a:t>
            </a:r>
            <a:r>
              <a:rPr lang="de-CH" sz="2300" dirty="0">
                <a:latin typeface="Arial" panose="020B0604020202020204" pitchFamily="34" charset="0"/>
                <a:cs typeface="Arial" panose="020B0604020202020204" pitchFamily="34" charset="0"/>
              </a:rPr>
              <a:t> von swissplan.ch:</a:t>
            </a:r>
          </a:p>
          <a:p>
            <a:pPr marL="0" indent="0" algn="l">
              <a:buNone/>
            </a:pPr>
            <a:r>
              <a:rPr lang="de-CH" sz="1800" b="0" i="0" u="none" strike="noStrike" baseline="0" dirty="0">
                <a:latin typeface="Arial" panose="020B0604020202020204" pitchFamily="34" charset="0"/>
                <a:cs typeface="Arial" panose="020B0604020202020204" pitchFamily="34" charset="0"/>
              </a:rPr>
              <a:t>«Die geplante Steuerfusserhöhung ist für den künftigen </a:t>
            </a:r>
          </a:p>
          <a:p>
            <a:pPr marL="0" indent="0" algn="l">
              <a:buNone/>
            </a:pPr>
            <a:r>
              <a:rPr lang="de-CH" sz="1800" b="0" i="0" u="none" strike="noStrike" baseline="0" dirty="0">
                <a:latin typeface="Arial" panose="020B0604020202020204" pitchFamily="34" charset="0"/>
                <a:cs typeface="Arial" panose="020B0604020202020204" pitchFamily="34" charset="0"/>
              </a:rPr>
              <a:t>Schuldenabbau Wesentlich»</a:t>
            </a:r>
            <a:endParaRPr lang="de-CH" sz="2300" dirty="0">
              <a:latin typeface="Arial" panose="020B0604020202020204" pitchFamily="34" charset="0"/>
              <a:cs typeface="Arial" panose="020B0604020202020204" pitchFamily="34" charset="0"/>
            </a:endParaRPr>
          </a:p>
          <a:p>
            <a:pPr marL="0" indent="0">
              <a:buNone/>
              <a:tabLst>
                <a:tab pos="358775" algn="l"/>
                <a:tab pos="6365875" algn="l"/>
                <a:tab pos="7978775" algn="r"/>
              </a:tabLst>
            </a:pPr>
            <a:endParaRPr lang="de-CH" sz="18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522CD98C-2E59-19A0-7093-3F4D47C1F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749" y="1847690"/>
            <a:ext cx="5664366" cy="4323044"/>
          </a:xfrm>
          <a:prstGeom prst="rect">
            <a:avLst/>
          </a:prstGeom>
        </p:spPr>
      </p:pic>
      <p:sp>
        <p:nvSpPr>
          <p:cNvPr id="5" name="Textfeld 4">
            <a:extLst>
              <a:ext uri="{FF2B5EF4-FFF2-40B4-BE49-F238E27FC236}">
                <a16:creationId xmlns:a16="http://schemas.microsoft.com/office/drawing/2014/main" id="{79052D9E-0B99-67F4-6FF4-9E5ACC8AE087}"/>
              </a:ext>
            </a:extLst>
          </p:cNvPr>
          <p:cNvSpPr txBox="1"/>
          <p:nvPr/>
        </p:nvSpPr>
        <p:spPr>
          <a:xfrm>
            <a:off x="7464669" y="6082811"/>
            <a:ext cx="2336556" cy="307777"/>
          </a:xfrm>
          <a:prstGeom prst="rect">
            <a:avLst/>
          </a:prstGeom>
          <a:noFill/>
        </p:spPr>
        <p:txBody>
          <a:bodyPr wrap="square" rtlCol="0">
            <a:spAutoFit/>
          </a:bodyPr>
          <a:lstStyle/>
          <a:p>
            <a:r>
              <a:rPr lang="de-CH" sz="1400" dirty="0"/>
              <a:t>Quelle: swissplan.ch</a:t>
            </a:r>
          </a:p>
        </p:txBody>
      </p:sp>
    </p:spTree>
    <p:extLst>
      <p:ext uri="{BB962C8B-B14F-4D97-AF65-F5344CB8AC3E}">
        <p14:creationId xmlns:p14="http://schemas.microsoft.com/office/powerpoint/2010/main" val="378081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23850" y="308291"/>
            <a:ext cx="11520487" cy="733425"/>
          </a:xfrm>
        </p:spPr>
        <p:txBody>
          <a:bodyPr>
            <a:normAutofit/>
          </a:bodyPr>
          <a:lstStyle/>
          <a:p>
            <a:r>
              <a:rPr lang="de-CH" dirty="0"/>
              <a:t>Erläuterungen zur Erfolgsrechnung</a:t>
            </a:r>
            <a:endParaRPr lang="de-CH" sz="3000" dirty="0"/>
          </a:p>
        </p:txBody>
      </p:sp>
      <p:sp>
        <p:nvSpPr>
          <p:cNvPr id="3" name="Textplatzhalter 2"/>
          <p:cNvSpPr>
            <a:spLocks noGrp="1"/>
          </p:cNvSpPr>
          <p:nvPr>
            <p:ph type="body" sz="quarter" idx="10"/>
          </p:nvPr>
        </p:nvSpPr>
        <p:spPr>
          <a:xfrm>
            <a:off x="323850" y="1002600"/>
            <a:ext cx="11520488" cy="5064747"/>
          </a:xfrm>
        </p:spPr>
        <p:txBody>
          <a:bodyPr>
            <a:noAutofit/>
          </a:bodyPr>
          <a:lstStyle/>
          <a:p>
            <a:pPr>
              <a:lnSpc>
                <a:spcPct val="100000"/>
              </a:lnSpc>
              <a:spcAft>
                <a:spcPts val="600"/>
              </a:spcAft>
            </a:pPr>
            <a:r>
              <a:rPr lang="de-CH" altLang="de-DE" sz="2300" dirty="0">
                <a:ea typeface="Times New Roman" panose="02020603050405020304" pitchFamily="18" charset="0"/>
              </a:rPr>
              <a:t>Abweichungen zu Budget 2023:</a:t>
            </a:r>
          </a:p>
          <a:p>
            <a:pPr>
              <a:lnSpc>
                <a:spcPct val="100000"/>
              </a:lnSpc>
              <a:spcAft>
                <a:spcPts val="600"/>
              </a:spcAft>
            </a:pPr>
            <a:br>
              <a:rPr lang="de-CH" sz="2300" dirty="0"/>
            </a:br>
            <a:endParaRPr lang="de-CH" sz="2300" dirty="0"/>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graphicFrame>
        <p:nvGraphicFramePr>
          <p:cNvPr id="6" name="Tabelle 6">
            <a:extLst>
              <a:ext uri="{FF2B5EF4-FFF2-40B4-BE49-F238E27FC236}">
                <a16:creationId xmlns:a16="http://schemas.microsoft.com/office/drawing/2014/main" id="{C202087F-F69E-34FE-5C68-7337A04B7510}"/>
              </a:ext>
            </a:extLst>
          </p:cNvPr>
          <p:cNvGraphicFramePr>
            <a:graphicFrameLocks noGrp="1"/>
          </p:cNvGraphicFramePr>
          <p:nvPr>
            <p:extLst>
              <p:ext uri="{D42A27DB-BD31-4B8C-83A1-F6EECF244321}">
                <p14:modId xmlns:p14="http://schemas.microsoft.com/office/powerpoint/2010/main" val="3113197960"/>
              </p:ext>
            </p:extLst>
          </p:nvPr>
        </p:nvGraphicFramePr>
        <p:xfrm>
          <a:off x="175846" y="1467011"/>
          <a:ext cx="11913576" cy="5232245"/>
        </p:xfrm>
        <a:graphic>
          <a:graphicData uri="http://schemas.openxmlformats.org/drawingml/2006/table">
            <a:tbl>
              <a:tblPr firstRow="1" bandRow="1">
                <a:tableStyleId>{93296810-A885-4BE3-A3E7-6D5BEEA58F35}</a:tableStyleId>
              </a:tblPr>
              <a:tblGrid>
                <a:gridCol w="2920459">
                  <a:extLst>
                    <a:ext uri="{9D8B030D-6E8A-4147-A177-3AD203B41FA5}">
                      <a16:colId xmlns:a16="http://schemas.microsoft.com/office/drawing/2014/main" val="968032787"/>
                    </a:ext>
                  </a:extLst>
                </a:gridCol>
                <a:gridCol w="713280">
                  <a:extLst>
                    <a:ext uri="{9D8B030D-6E8A-4147-A177-3AD203B41FA5}">
                      <a16:colId xmlns:a16="http://schemas.microsoft.com/office/drawing/2014/main" val="437317564"/>
                    </a:ext>
                  </a:extLst>
                </a:gridCol>
                <a:gridCol w="1489761">
                  <a:extLst>
                    <a:ext uri="{9D8B030D-6E8A-4147-A177-3AD203B41FA5}">
                      <a16:colId xmlns:a16="http://schemas.microsoft.com/office/drawing/2014/main" val="61347328"/>
                    </a:ext>
                  </a:extLst>
                </a:gridCol>
                <a:gridCol w="1498790">
                  <a:extLst>
                    <a:ext uri="{9D8B030D-6E8A-4147-A177-3AD203B41FA5}">
                      <a16:colId xmlns:a16="http://schemas.microsoft.com/office/drawing/2014/main" val="1549770957"/>
                    </a:ext>
                  </a:extLst>
                </a:gridCol>
                <a:gridCol w="5291286">
                  <a:extLst>
                    <a:ext uri="{9D8B030D-6E8A-4147-A177-3AD203B41FA5}">
                      <a16:colId xmlns:a16="http://schemas.microsoft.com/office/drawing/2014/main" val="2251891625"/>
                    </a:ext>
                  </a:extLst>
                </a:gridCol>
              </a:tblGrid>
              <a:tr h="385925">
                <a:tc>
                  <a:txBody>
                    <a:bodyPr/>
                    <a:lstStyle/>
                    <a:p>
                      <a:endParaRPr lang="de-CH" dirty="0"/>
                    </a:p>
                  </a:txBody>
                  <a:tcPr/>
                </a:tc>
                <a:tc>
                  <a:txBody>
                    <a:bodyPr/>
                    <a:lstStyle/>
                    <a:p>
                      <a:endParaRPr lang="de-CH" dirty="0"/>
                    </a:p>
                  </a:txBody>
                  <a:tcPr/>
                </a:tc>
                <a:tc>
                  <a:txBody>
                    <a:bodyPr/>
                    <a:lstStyle/>
                    <a:p>
                      <a:pPr algn="l"/>
                      <a:r>
                        <a:rPr lang="de-CH" dirty="0"/>
                        <a:t>Aufwand</a:t>
                      </a:r>
                    </a:p>
                  </a:txBody>
                  <a:tcPr/>
                </a:tc>
                <a:tc>
                  <a:txBody>
                    <a:bodyPr/>
                    <a:lstStyle/>
                    <a:p>
                      <a:r>
                        <a:rPr lang="de-CH" dirty="0"/>
                        <a:t>Ertrag</a:t>
                      </a:r>
                    </a:p>
                  </a:txBody>
                  <a:tcPr/>
                </a:tc>
                <a:tc>
                  <a:txBody>
                    <a:bodyPr/>
                    <a:lstStyle/>
                    <a:p>
                      <a:endParaRPr lang="de-CH" dirty="0"/>
                    </a:p>
                  </a:txBody>
                  <a:tcPr/>
                </a:tc>
                <a:extLst>
                  <a:ext uri="{0D108BD9-81ED-4DB2-BD59-A6C34878D82A}">
                    <a16:rowId xmlns:a16="http://schemas.microsoft.com/office/drawing/2014/main" val="770052235"/>
                  </a:ext>
                </a:extLst>
              </a:tr>
              <a:tr h="385925">
                <a:tc>
                  <a:txBody>
                    <a:bodyPr/>
                    <a:lstStyle/>
                    <a:p>
                      <a:r>
                        <a:rPr lang="de-CH" dirty="0"/>
                        <a:t>0 – Allgemeine Verwaltung</a:t>
                      </a:r>
                    </a:p>
                  </a:txBody>
                  <a:tcPr/>
                </a:tc>
                <a:tc>
                  <a:txBody>
                    <a:bodyPr/>
                    <a:lstStyle/>
                    <a:p>
                      <a:r>
                        <a:rPr lang="de-CH" b="0" dirty="0"/>
                        <a:t>2024</a:t>
                      </a:r>
                    </a:p>
                    <a:p>
                      <a:r>
                        <a:rPr lang="de-CH" dirty="0"/>
                        <a:t>2023</a:t>
                      </a:r>
                    </a:p>
                  </a:txBody>
                  <a:tcPr/>
                </a:tc>
                <a:tc>
                  <a:txBody>
                    <a:bodyPr/>
                    <a:lstStyle/>
                    <a:p>
                      <a:pPr algn="r"/>
                      <a:r>
                        <a:rPr lang="de-CH" b="1" dirty="0"/>
                        <a:t>1’612’349.56 </a:t>
                      </a:r>
                      <a:r>
                        <a:rPr lang="de-CH" u="sng" dirty="0"/>
                        <a:t>1’570’329.56 </a:t>
                      </a:r>
                    </a:p>
                    <a:p>
                      <a:pPr algn="r"/>
                      <a:r>
                        <a:rPr lang="de-CH" u="none" dirty="0"/>
                        <a:t>      </a:t>
                      </a:r>
                      <a:r>
                        <a:rPr lang="de-CH" u="none" dirty="0">
                          <a:solidFill>
                            <a:srgbClr val="FF0000"/>
                          </a:solidFill>
                        </a:rPr>
                        <a:t>42’020.00</a:t>
                      </a:r>
                    </a:p>
                  </a:txBody>
                  <a:tcPr/>
                </a:tc>
                <a:tc>
                  <a:txBody>
                    <a:bodyPr/>
                    <a:lstStyle/>
                    <a:p>
                      <a:pPr algn="r"/>
                      <a:r>
                        <a:rPr lang="de-CH" b="1" dirty="0"/>
                        <a:t>314’400.00</a:t>
                      </a:r>
                      <a:endParaRPr lang="de-CH" sz="1100" b="1" dirty="0"/>
                    </a:p>
                    <a:p>
                      <a:pPr algn="r"/>
                      <a:r>
                        <a:rPr lang="de-CH" u="sng" dirty="0"/>
                        <a:t>337’840.00     </a:t>
                      </a:r>
                      <a:r>
                        <a:rPr lang="de-CH" u="none" dirty="0">
                          <a:solidFill>
                            <a:srgbClr val="FF0000"/>
                          </a:solidFill>
                        </a:rPr>
                        <a:t>23’440.00</a:t>
                      </a:r>
                    </a:p>
                  </a:txBody>
                  <a:tcPr/>
                </a:tc>
                <a:tc>
                  <a:txBody>
                    <a:bodyPr/>
                    <a:lstStyle/>
                    <a:p>
                      <a:pPr marL="285750" indent="-285750">
                        <a:buFont typeface="Wingdings" panose="05000000000000000000" pitchFamily="2" charset="2"/>
                        <a:buChar char="§"/>
                      </a:pPr>
                      <a:r>
                        <a:rPr lang="de-CH" dirty="0"/>
                        <a:t>Minderkosten infolge weniger Wahlen</a:t>
                      </a:r>
                    </a:p>
                    <a:p>
                      <a:pPr marL="285750" indent="-285750">
                        <a:buFont typeface="Wingdings" panose="05000000000000000000" pitchFamily="2" charset="2"/>
                        <a:buChar char="§"/>
                      </a:pPr>
                      <a:r>
                        <a:rPr lang="de-CH" dirty="0"/>
                        <a:t>Mehrkosten erhöhter Liegenschaftenunterhalt</a:t>
                      </a:r>
                      <a:endParaRPr lang="de-CH" sz="1200" kern="1200" dirty="0">
                        <a:solidFill>
                          <a:schemeClr val="dk1"/>
                        </a:solidFill>
                        <a:latin typeface="+mn-lt"/>
                        <a:ea typeface="+mn-ea"/>
                        <a:cs typeface="+mn-cs"/>
                      </a:endParaRPr>
                    </a:p>
                  </a:txBody>
                  <a:tcPr/>
                </a:tc>
                <a:extLst>
                  <a:ext uri="{0D108BD9-81ED-4DB2-BD59-A6C34878D82A}">
                    <a16:rowId xmlns:a16="http://schemas.microsoft.com/office/drawing/2014/main" val="754966944"/>
                  </a:ext>
                </a:extLst>
              </a:tr>
              <a:tr h="385925">
                <a:tc>
                  <a:txBody>
                    <a:bodyPr/>
                    <a:lstStyle/>
                    <a:p>
                      <a:r>
                        <a:rPr lang="de-CH" dirty="0"/>
                        <a:t>1 – Öffentliche Ordnung und Sicherheit</a:t>
                      </a:r>
                    </a:p>
                  </a:txBody>
                  <a:tcPr/>
                </a:tc>
                <a:tc>
                  <a:txBody>
                    <a:bodyPr/>
                    <a:lstStyle/>
                    <a:p>
                      <a:r>
                        <a:rPr lang="de-CH" b="0" dirty="0"/>
                        <a:t>2024</a:t>
                      </a:r>
                    </a:p>
                    <a:p>
                      <a:r>
                        <a:rPr lang="de-CH" dirty="0"/>
                        <a:t>2023</a:t>
                      </a:r>
                    </a:p>
                    <a:p>
                      <a:endParaRPr lang="de-CH" dirty="0"/>
                    </a:p>
                  </a:txBody>
                  <a:tcPr/>
                </a:tc>
                <a:tc>
                  <a:txBody>
                    <a:bodyPr/>
                    <a:lstStyle/>
                    <a:p>
                      <a:pPr algn="r"/>
                      <a:r>
                        <a:rPr lang="de-CH" b="1" dirty="0"/>
                        <a:t>   484’250.00 </a:t>
                      </a:r>
                    </a:p>
                    <a:p>
                      <a:pPr algn="r"/>
                      <a:r>
                        <a:rPr lang="de-CH" dirty="0"/>
                        <a:t>   </a:t>
                      </a:r>
                      <a:r>
                        <a:rPr lang="de-CH" u="sng" dirty="0"/>
                        <a:t>446’255.05</a:t>
                      </a:r>
                    </a:p>
                    <a:p>
                      <a:pPr algn="r"/>
                      <a:r>
                        <a:rPr lang="de-CH" u="none" dirty="0">
                          <a:solidFill>
                            <a:srgbClr val="00B050"/>
                          </a:solidFill>
                        </a:rPr>
                        <a:t>     </a:t>
                      </a:r>
                      <a:r>
                        <a:rPr lang="de-CH" u="none" dirty="0">
                          <a:solidFill>
                            <a:srgbClr val="FF0000"/>
                          </a:solidFill>
                        </a:rPr>
                        <a:t>37’994.95</a:t>
                      </a:r>
                    </a:p>
                  </a:txBody>
                  <a:tcPr/>
                </a:tc>
                <a:tc>
                  <a:txBody>
                    <a:bodyPr/>
                    <a:lstStyle/>
                    <a:p>
                      <a:pPr algn="r"/>
                      <a:r>
                        <a:rPr lang="de-CH" b="1" dirty="0"/>
                        <a:t>  42’300.00 </a:t>
                      </a:r>
                      <a:r>
                        <a:rPr lang="de-CH" u="sng" dirty="0"/>
                        <a:t>58’400.00 </a:t>
                      </a:r>
                      <a:r>
                        <a:rPr lang="de-CH" u="none" dirty="0">
                          <a:solidFill>
                            <a:srgbClr val="FF0000"/>
                          </a:solidFill>
                        </a:rPr>
                        <a:t>16’100.00</a:t>
                      </a:r>
                    </a:p>
                  </a:txBody>
                  <a:tcPr/>
                </a:tc>
                <a:tc>
                  <a:txBody>
                    <a:bodyPr/>
                    <a:lstStyle/>
                    <a:p>
                      <a:pPr marL="285750" indent="-285750">
                        <a:buFont typeface="Wingdings" panose="05000000000000000000" pitchFamily="2" charset="2"/>
                        <a:buChar char="§"/>
                      </a:pPr>
                      <a:r>
                        <a:rPr lang="de-CH" dirty="0"/>
                        <a:t>Mehrkosten Entschädigung KESB</a:t>
                      </a:r>
                      <a:endParaRPr lang="de-CH" sz="1200" dirty="0"/>
                    </a:p>
                    <a:p>
                      <a:pPr marL="285750" indent="-285750">
                        <a:buFont typeface="Wingdings" panose="05000000000000000000" pitchFamily="2" charset="2"/>
                        <a:buChar char="§"/>
                      </a:pPr>
                      <a:r>
                        <a:rPr lang="de-DE" sz="1800" dirty="0"/>
                        <a:t>Mehrkosten neue Beschilderung Verkehrssicherheit</a:t>
                      </a:r>
                      <a:endParaRPr lang="de-CH" sz="1200" dirty="0"/>
                    </a:p>
                    <a:p>
                      <a:pPr marL="285750" indent="-285750">
                        <a:buFont typeface="Wingdings" panose="05000000000000000000" pitchFamily="2" charset="2"/>
                        <a:buChar char="§"/>
                      </a:pPr>
                      <a:r>
                        <a:rPr lang="de-CH" sz="1800" kern="1200" dirty="0">
                          <a:solidFill>
                            <a:schemeClr val="dk1"/>
                          </a:solidFill>
                          <a:latin typeface="+mn-lt"/>
                          <a:ea typeface="+mn-ea"/>
                          <a:cs typeface="+mn-cs"/>
                        </a:rPr>
                        <a:t>Minderertrag Sicherheitszweckverband</a:t>
                      </a:r>
                    </a:p>
                  </a:txBody>
                  <a:tcPr/>
                </a:tc>
                <a:extLst>
                  <a:ext uri="{0D108BD9-81ED-4DB2-BD59-A6C34878D82A}">
                    <a16:rowId xmlns:a16="http://schemas.microsoft.com/office/drawing/2014/main" val="3083474914"/>
                  </a:ext>
                </a:extLst>
              </a:tr>
              <a:tr h="385925">
                <a:tc>
                  <a:txBody>
                    <a:bodyPr/>
                    <a:lstStyle/>
                    <a:p>
                      <a:r>
                        <a:rPr lang="de-CH" dirty="0"/>
                        <a:t>2 – Bildung</a:t>
                      </a:r>
                    </a:p>
                  </a:txBody>
                  <a:tcPr/>
                </a:tc>
                <a:tc>
                  <a:txBody>
                    <a:bodyPr/>
                    <a:lstStyle/>
                    <a:p>
                      <a:r>
                        <a:rPr lang="de-CH" b="0" dirty="0"/>
                        <a:t>2024</a:t>
                      </a:r>
                    </a:p>
                    <a:p>
                      <a:r>
                        <a:rPr lang="de-CH" dirty="0"/>
                        <a:t>2023</a:t>
                      </a:r>
                    </a:p>
                    <a:p>
                      <a:endParaRPr lang="de-CH" dirty="0"/>
                    </a:p>
                  </a:txBody>
                  <a:tcPr/>
                </a:tc>
                <a:tc>
                  <a:txBody>
                    <a:bodyPr/>
                    <a:lstStyle/>
                    <a:p>
                      <a:pPr algn="r"/>
                      <a:r>
                        <a:rPr lang="de-CH" b="1" dirty="0"/>
                        <a:t>5’082’365.73</a:t>
                      </a:r>
                      <a:endParaRPr lang="de-CH" sz="1100" b="1" dirty="0"/>
                    </a:p>
                    <a:p>
                      <a:pPr algn="r"/>
                      <a:r>
                        <a:rPr lang="de-CH" sz="1800" u="sng" kern="1200" dirty="0">
                          <a:solidFill>
                            <a:schemeClr val="dk1"/>
                          </a:solidFill>
                          <a:latin typeface="+mn-lt"/>
                          <a:ea typeface="+mn-ea"/>
                          <a:cs typeface="+mn-cs"/>
                        </a:rPr>
                        <a:t>4’898’290.61 </a:t>
                      </a:r>
                      <a:endParaRPr lang="de-CH" sz="1100" u="sng" kern="1200" dirty="0">
                        <a:solidFill>
                          <a:schemeClr val="dk1"/>
                        </a:solidFill>
                        <a:latin typeface="+mn-lt"/>
                        <a:ea typeface="+mn-ea"/>
                        <a:cs typeface="+mn-cs"/>
                      </a:endParaRPr>
                    </a:p>
                    <a:p>
                      <a:pPr algn="r"/>
                      <a:r>
                        <a:rPr lang="de-CH" sz="1800" u="none" kern="1200" dirty="0">
                          <a:solidFill>
                            <a:srgbClr val="FF0000"/>
                          </a:solidFill>
                          <a:latin typeface="+mn-lt"/>
                          <a:ea typeface="+mn-ea"/>
                          <a:cs typeface="+mn-cs"/>
                        </a:rPr>
                        <a:t>   184’075.12</a:t>
                      </a:r>
                      <a:endParaRPr lang="de-CH" sz="3200" u="none" kern="1200" dirty="0">
                        <a:solidFill>
                          <a:srgbClr val="FF0000"/>
                        </a:solidFill>
                        <a:latin typeface="+mn-lt"/>
                        <a:ea typeface="+mn-ea"/>
                        <a:cs typeface="+mn-cs"/>
                      </a:endParaRPr>
                    </a:p>
                  </a:txBody>
                  <a:tcPr/>
                </a:tc>
                <a:tc>
                  <a:txBody>
                    <a:bodyPr/>
                    <a:lstStyle/>
                    <a:p>
                      <a:pPr algn="r"/>
                      <a:r>
                        <a:rPr lang="de-CH" b="1" dirty="0"/>
                        <a:t>1’255’200.00</a:t>
                      </a:r>
                      <a:endParaRPr lang="de-CH" sz="1100" b="1" dirty="0"/>
                    </a:p>
                    <a:p>
                      <a:pPr algn="r"/>
                      <a:r>
                        <a:rPr lang="de-CH" sz="1800" u="sng" kern="1200" dirty="0">
                          <a:solidFill>
                            <a:schemeClr val="dk1"/>
                          </a:solidFill>
                          <a:latin typeface="+mn-lt"/>
                          <a:ea typeface="+mn-ea"/>
                          <a:cs typeface="+mn-cs"/>
                        </a:rPr>
                        <a:t>1’309’900.00</a:t>
                      </a:r>
                      <a:r>
                        <a:rPr lang="de-CH" sz="1800" u="none" kern="1200" dirty="0">
                          <a:solidFill>
                            <a:srgbClr val="FF0000"/>
                          </a:solidFill>
                          <a:latin typeface="+mn-lt"/>
                          <a:ea typeface="+mn-ea"/>
                          <a:cs typeface="+mn-cs"/>
                        </a:rPr>
                        <a:t>     54’700.00</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CH" dirty="0"/>
                        <a:t>Mehraufwand Kindergarten, Primarschule, Schulliegenschaften und Schulleitung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CH" dirty="0"/>
                        <a:t>Kostenzunahme extern beschulte Kinder</a:t>
                      </a:r>
                      <a:endParaRPr lang="de-CH" sz="1200" dirty="0"/>
                    </a:p>
                  </a:txBody>
                  <a:tcPr/>
                </a:tc>
                <a:extLst>
                  <a:ext uri="{0D108BD9-81ED-4DB2-BD59-A6C34878D82A}">
                    <a16:rowId xmlns:a16="http://schemas.microsoft.com/office/drawing/2014/main" val="1957110258"/>
                  </a:ext>
                </a:extLst>
              </a:tr>
              <a:tr h="385925">
                <a:tc>
                  <a:txBody>
                    <a:bodyPr/>
                    <a:lstStyle/>
                    <a:p>
                      <a:r>
                        <a:rPr lang="de-CH" dirty="0"/>
                        <a:t>3 – Kultur, Sport und Freizeit</a:t>
                      </a:r>
                    </a:p>
                  </a:txBody>
                  <a:tcPr/>
                </a:tc>
                <a:tc>
                  <a:txBody>
                    <a:bodyPr/>
                    <a:lstStyle/>
                    <a:p>
                      <a:r>
                        <a:rPr lang="de-CH" b="0" dirty="0"/>
                        <a:t>2024</a:t>
                      </a:r>
                    </a:p>
                    <a:p>
                      <a:r>
                        <a:rPr lang="de-CH" dirty="0"/>
                        <a:t>2023</a:t>
                      </a:r>
                    </a:p>
                    <a:p>
                      <a:endParaRPr lang="de-CH" dirty="0"/>
                    </a:p>
                  </a:txBody>
                  <a:tcPr/>
                </a:tc>
                <a:tc>
                  <a:txBody>
                    <a:bodyPr/>
                    <a:lstStyle/>
                    <a:p>
                      <a:pPr algn="r"/>
                      <a:r>
                        <a:rPr lang="de-CH" b="1" dirty="0"/>
                        <a:t>113’570.00</a:t>
                      </a:r>
                    </a:p>
                    <a:p>
                      <a:pPr algn="r"/>
                      <a:r>
                        <a:rPr lang="de-CH" u="sng" dirty="0"/>
                        <a:t>92’050.00</a:t>
                      </a:r>
                    </a:p>
                    <a:p>
                      <a:pPr algn="r"/>
                      <a:r>
                        <a:rPr lang="de-CH" u="none" dirty="0">
                          <a:solidFill>
                            <a:srgbClr val="FF0000"/>
                          </a:solidFill>
                        </a:rPr>
                        <a:t>21’520.00</a:t>
                      </a:r>
                    </a:p>
                  </a:txBody>
                  <a:tcPr/>
                </a:tc>
                <a:tc>
                  <a:txBody>
                    <a:bodyPr/>
                    <a:lstStyle/>
                    <a:p>
                      <a:pPr algn="r"/>
                      <a:r>
                        <a:rPr lang="de-CH" b="1" dirty="0"/>
                        <a:t>7’400.00</a:t>
                      </a:r>
                    </a:p>
                    <a:p>
                      <a:pPr algn="r"/>
                      <a:r>
                        <a:rPr lang="de-CH" u="sng" dirty="0"/>
                        <a:t>6’970.00</a:t>
                      </a:r>
                    </a:p>
                    <a:p>
                      <a:pPr algn="r"/>
                      <a:r>
                        <a:rPr lang="de-CH" u="none" dirty="0">
                          <a:solidFill>
                            <a:srgbClr val="00B050"/>
                          </a:solidFill>
                        </a:rPr>
                        <a:t>430.00</a:t>
                      </a:r>
                    </a:p>
                  </a:txBody>
                  <a:tcPr/>
                </a:tc>
                <a:tc>
                  <a:txBody>
                    <a:bodyPr/>
                    <a:lstStyle/>
                    <a:p>
                      <a:pPr marL="285750" indent="-285750">
                        <a:buFont typeface="Wingdings" panose="05000000000000000000" pitchFamily="2" charset="2"/>
                        <a:buChar char="§"/>
                      </a:pPr>
                      <a:r>
                        <a:rPr lang="de-CH" dirty="0"/>
                        <a:t>Mehrkosten für den externen Druck des Mitteilungsblattes</a:t>
                      </a:r>
                    </a:p>
                  </a:txBody>
                  <a:tcPr/>
                </a:tc>
                <a:extLst>
                  <a:ext uri="{0D108BD9-81ED-4DB2-BD59-A6C34878D82A}">
                    <a16:rowId xmlns:a16="http://schemas.microsoft.com/office/drawing/2014/main" val="198402127"/>
                  </a:ext>
                </a:extLst>
              </a:tr>
              <a:tr h="385925">
                <a:tc>
                  <a:txBody>
                    <a:bodyPr/>
                    <a:lstStyle/>
                    <a:p>
                      <a:r>
                        <a:rPr lang="de-CH" dirty="0"/>
                        <a:t>4 - Gesundheit</a:t>
                      </a:r>
                    </a:p>
                  </a:txBody>
                  <a:tcPr/>
                </a:tc>
                <a:tc>
                  <a:txBody>
                    <a:bodyPr/>
                    <a:lstStyle/>
                    <a:p>
                      <a:r>
                        <a:rPr lang="de-CH" b="0" dirty="0"/>
                        <a:t>2024</a:t>
                      </a:r>
                    </a:p>
                    <a:p>
                      <a:r>
                        <a:rPr lang="de-CH" dirty="0"/>
                        <a:t>2023</a:t>
                      </a:r>
                    </a:p>
                    <a:p>
                      <a:endParaRPr lang="de-CH" dirty="0"/>
                    </a:p>
                    <a:p>
                      <a:endParaRPr lang="de-CH" dirty="0"/>
                    </a:p>
                  </a:txBody>
                  <a:tcPr/>
                </a:tc>
                <a:tc>
                  <a:txBody>
                    <a:bodyPr/>
                    <a:lstStyle/>
                    <a:p>
                      <a:pPr algn="r"/>
                      <a:r>
                        <a:rPr lang="de-CH" b="1" dirty="0"/>
                        <a:t>484’564.40</a:t>
                      </a:r>
                    </a:p>
                    <a:p>
                      <a:pPr algn="r"/>
                      <a:r>
                        <a:rPr lang="de-CH" u="sng" dirty="0"/>
                        <a:t>652’344.40</a:t>
                      </a:r>
                    </a:p>
                    <a:p>
                      <a:pPr algn="r"/>
                      <a:r>
                        <a:rPr lang="de-CH" u="none" dirty="0">
                          <a:solidFill>
                            <a:srgbClr val="00B050"/>
                          </a:solidFill>
                        </a:rPr>
                        <a:t>167’780.00</a:t>
                      </a:r>
                    </a:p>
                  </a:txBody>
                  <a:tcPr/>
                </a:tc>
                <a:tc>
                  <a:txBody>
                    <a:bodyPr/>
                    <a:lstStyle/>
                    <a:p>
                      <a:pPr algn="r"/>
                      <a:r>
                        <a:rPr lang="de-CH" b="1" dirty="0"/>
                        <a:t>3’200.00</a:t>
                      </a:r>
                    </a:p>
                    <a:p>
                      <a:pPr algn="r"/>
                      <a:r>
                        <a:rPr lang="de-CH" u="sng" dirty="0"/>
                        <a:t>3’200.00</a:t>
                      </a:r>
                    </a:p>
                    <a:p>
                      <a:pPr algn="r"/>
                      <a:r>
                        <a:rPr lang="de-CH" u="none" dirty="0">
                          <a:solidFill>
                            <a:srgbClr val="00B050"/>
                          </a:solidFill>
                        </a:rPr>
                        <a:t>0.00</a:t>
                      </a:r>
                    </a:p>
                  </a:txBody>
                  <a:tcPr/>
                </a:tc>
                <a:tc>
                  <a:txBody>
                    <a:bodyPr/>
                    <a:lstStyle/>
                    <a:p>
                      <a:pPr marL="285750" indent="-285750">
                        <a:buFont typeface="Wingdings" panose="05000000000000000000" pitchFamily="2" charset="2"/>
                        <a:buChar char="§"/>
                      </a:pPr>
                      <a:r>
                        <a:rPr lang="de-CH" dirty="0"/>
                        <a:t>Minderkosten an die Langzeitpflege in Altersheimen</a:t>
                      </a:r>
                    </a:p>
                    <a:p>
                      <a:pPr marL="285750" indent="-285750">
                        <a:buFont typeface="Wingdings" panose="05000000000000000000" pitchFamily="2" charset="2"/>
                        <a:buChar char="§"/>
                      </a:pPr>
                      <a:endParaRPr lang="de-CH" dirty="0"/>
                    </a:p>
                  </a:txBody>
                  <a:tcPr/>
                </a:tc>
                <a:extLst>
                  <a:ext uri="{0D108BD9-81ED-4DB2-BD59-A6C34878D82A}">
                    <a16:rowId xmlns:a16="http://schemas.microsoft.com/office/drawing/2014/main" val="1774767201"/>
                  </a:ext>
                </a:extLst>
              </a:tr>
            </a:tbl>
          </a:graphicData>
        </a:graphic>
      </p:graphicFrame>
    </p:spTree>
    <p:extLst>
      <p:ext uri="{BB962C8B-B14F-4D97-AF65-F5344CB8AC3E}">
        <p14:creationId xmlns:p14="http://schemas.microsoft.com/office/powerpoint/2010/main" val="40717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23850" y="308291"/>
            <a:ext cx="11520487" cy="733425"/>
          </a:xfrm>
        </p:spPr>
        <p:txBody>
          <a:bodyPr>
            <a:normAutofit/>
          </a:bodyPr>
          <a:lstStyle/>
          <a:p>
            <a:r>
              <a:rPr lang="de-CH" dirty="0"/>
              <a:t>Erläuterungen zur Erfolgsrechnung</a:t>
            </a:r>
            <a:endParaRPr lang="de-CH" sz="3000" dirty="0"/>
          </a:p>
        </p:txBody>
      </p:sp>
      <p:sp>
        <p:nvSpPr>
          <p:cNvPr id="3" name="Textplatzhalter 2"/>
          <p:cNvSpPr>
            <a:spLocks noGrp="1"/>
          </p:cNvSpPr>
          <p:nvPr>
            <p:ph type="body" sz="quarter" idx="10"/>
          </p:nvPr>
        </p:nvSpPr>
        <p:spPr>
          <a:xfrm>
            <a:off x="323850" y="1002600"/>
            <a:ext cx="11520488" cy="5064747"/>
          </a:xfrm>
        </p:spPr>
        <p:txBody>
          <a:bodyPr>
            <a:noAutofit/>
          </a:bodyPr>
          <a:lstStyle/>
          <a:p>
            <a:pPr>
              <a:lnSpc>
                <a:spcPct val="100000"/>
              </a:lnSpc>
              <a:spcAft>
                <a:spcPts val="600"/>
              </a:spcAft>
            </a:pPr>
            <a:r>
              <a:rPr lang="de-CH" altLang="de-DE" sz="2300" dirty="0">
                <a:ea typeface="Times New Roman" panose="02020603050405020304" pitchFamily="18" charset="0"/>
              </a:rPr>
              <a:t>Abweichungen zu Budget 2023:</a:t>
            </a:r>
          </a:p>
          <a:p>
            <a:pPr>
              <a:lnSpc>
                <a:spcPct val="100000"/>
              </a:lnSpc>
              <a:spcAft>
                <a:spcPts val="600"/>
              </a:spcAft>
            </a:pPr>
            <a:br>
              <a:rPr lang="de-CH" sz="2300" dirty="0"/>
            </a:br>
            <a:endParaRPr lang="de-CH" sz="2300" dirty="0"/>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graphicFrame>
        <p:nvGraphicFramePr>
          <p:cNvPr id="6" name="Tabelle 6">
            <a:extLst>
              <a:ext uri="{FF2B5EF4-FFF2-40B4-BE49-F238E27FC236}">
                <a16:creationId xmlns:a16="http://schemas.microsoft.com/office/drawing/2014/main" id="{C202087F-F69E-34FE-5C68-7337A04B7510}"/>
              </a:ext>
            </a:extLst>
          </p:cNvPr>
          <p:cNvGraphicFramePr>
            <a:graphicFrameLocks noGrp="1"/>
          </p:cNvGraphicFramePr>
          <p:nvPr>
            <p:extLst>
              <p:ext uri="{D42A27DB-BD31-4B8C-83A1-F6EECF244321}">
                <p14:modId xmlns:p14="http://schemas.microsoft.com/office/powerpoint/2010/main" val="3489842471"/>
              </p:ext>
            </p:extLst>
          </p:nvPr>
        </p:nvGraphicFramePr>
        <p:xfrm>
          <a:off x="347662" y="1467011"/>
          <a:ext cx="11601451" cy="5125565"/>
        </p:xfrm>
        <a:graphic>
          <a:graphicData uri="http://schemas.openxmlformats.org/drawingml/2006/table">
            <a:tbl>
              <a:tblPr firstRow="1" bandRow="1">
                <a:tableStyleId>{93296810-A885-4BE3-A3E7-6D5BEEA58F35}</a:tableStyleId>
              </a:tblPr>
              <a:tblGrid>
                <a:gridCol w="2843946">
                  <a:extLst>
                    <a:ext uri="{9D8B030D-6E8A-4147-A177-3AD203B41FA5}">
                      <a16:colId xmlns:a16="http://schemas.microsoft.com/office/drawing/2014/main" val="968032787"/>
                    </a:ext>
                  </a:extLst>
                </a:gridCol>
                <a:gridCol w="694592">
                  <a:extLst>
                    <a:ext uri="{9D8B030D-6E8A-4147-A177-3AD203B41FA5}">
                      <a16:colId xmlns:a16="http://schemas.microsoft.com/office/drawing/2014/main" val="437317564"/>
                    </a:ext>
                  </a:extLst>
                </a:gridCol>
                <a:gridCol w="1450731">
                  <a:extLst>
                    <a:ext uri="{9D8B030D-6E8A-4147-A177-3AD203B41FA5}">
                      <a16:colId xmlns:a16="http://schemas.microsoft.com/office/drawing/2014/main" val="61347328"/>
                    </a:ext>
                  </a:extLst>
                </a:gridCol>
                <a:gridCol w="1459523">
                  <a:extLst>
                    <a:ext uri="{9D8B030D-6E8A-4147-A177-3AD203B41FA5}">
                      <a16:colId xmlns:a16="http://schemas.microsoft.com/office/drawing/2014/main" val="1549770957"/>
                    </a:ext>
                  </a:extLst>
                </a:gridCol>
                <a:gridCol w="5152659">
                  <a:extLst>
                    <a:ext uri="{9D8B030D-6E8A-4147-A177-3AD203B41FA5}">
                      <a16:colId xmlns:a16="http://schemas.microsoft.com/office/drawing/2014/main" val="2251891625"/>
                    </a:ext>
                  </a:extLst>
                </a:gridCol>
              </a:tblGrid>
              <a:tr h="385925">
                <a:tc>
                  <a:txBody>
                    <a:bodyPr/>
                    <a:lstStyle/>
                    <a:p>
                      <a:endParaRPr lang="de-CH" dirty="0"/>
                    </a:p>
                  </a:txBody>
                  <a:tcPr/>
                </a:tc>
                <a:tc>
                  <a:txBody>
                    <a:bodyPr/>
                    <a:lstStyle/>
                    <a:p>
                      <a:endParaRPr lang="de-CH" dirty="0"/>
                    </a:p>
                  </a:txBody>
                  <a:tcPr/>
                </a:tc>
                <a:tc>
                  <a:txBody>
                    <a:bodyPr/>
                    <a:lstStyle/>
                    <a:p>
                      <a:pPr algn="l"/>
                      <a:r>
                        <a:rPr lang="de-CH" dirty="0"/>
                        <a:t>Aufwand</a:t>
                      </a:r>
                    </a:p>
                  </a:txBody>
                  <a:tcPr/>
                </a:tc>
                <a:tc>
                  <a:txBody>
                    <a:bodyPr/>
                    <a:lstStyle/>
                    <a:p>
                      <a:r>
                        <a:rPr lang="de-CH" dirty="0"/>
                        <a:t>Ertrag</a:t>
                      </a:r>
                    </a:p>
                  </a:txBody>
                  <a:tcPr/>
                </a:tc>
                <a:tc>
                  <a:txBody>
                    <a:bodyPr/>
                    <a:lstStyle/>
                    <a:p>
                      <a:endParaRPr lang="de-CH" dirty="0"/>
                    </a:p>
                  </a:txBody>
                  <a:tcPr/>
                </a:tc>
                <a:extLst>
                  <a:ext uri="{0D108BD9-81ED-4DB2-BD59-A6C34878D82A}">
                    <a16:rowId xmlns:a16="http://schemas.microsoft.com/office/drawing/2014/main" val="770052235"/>
                  </a:ext>
                </a:extLst>
              </a:tr>
              <a:tr h="385925">
                <a:tc>
                  <a:txBody>
                    <a:bodyPr/>
                    <a:lstStyle/>
                    <a:p>
                      <a:r>
                        <a:rPr lang="de-CH" dirty="0"/>
                        <a:t>5 – Soziale Sicherheit</a:t>
                      </a:r>
                    </a:p>
                  </a:txBody>
                  <a:tcPr/>
                </a:tc>
                <a:tc>
                  <a:txBody>
                    <a:bodyPr/>
                    <a:lstStyle/>
                    <a:p>
                      <a:r>
                        <a:rPr lang="de-CH" b="0" dirty="0"/>
                        <a:t>2024</a:t>
                      </a:r>
                    </a:p>
                    <a:p>
                      <a:r>
                        <a:rPr lang="de-CH" dirty="0"/>
                        <a:t>2023</a:t>
                      </a:r>
                    </a:p>
                  </a:txBody>
                  <a:tcPr/>
                </a:tc>
                <a:tc>
                  <a:txBody>
                    <a:bodyPr/>
                    <a:lstStyle/>
                    <a:p>
                      <a:pPr algn="r"/>
                      <a:r>
                        <a:rPr lang="de-CH" b="1" u="none" dirty="0">
                          <a:solidFill>
                            <a:schemeClr val="tx1"/>
                          </a:solidFill>
                        </a:rPr>
                        <a:t>2’206’520.00</a:t>
                      </a:r>
                    </a:p>
                    <a:p>
                      <a:pPr algn="r"/>
                      <a:r>
                        <a:rPr lang="de-CH" b="0" u="sng" dirty="0">
                          <a:solidFill>
                            <a:schemeClr val="tx1"/>
                          </a:solidFill>
                        </a:rPr>
                        <a:t>1’065’300.00</a:t>
                      </a:r>
                    </a:p>
                    <a:p>
                      <a:pPr algn="r"/>
                      <a:r>
                        <a:rPr lang="de-CH" b="0" u="none" dirty="0">
                          <a:solidFill>
                            <a:srgbClr val="FF0000"/>
                          </a:solidFill>
                        </a:rPr>
                        <a:t>1’141’220.00</a:t>
                      </a:r>
                    </a:p>
                  </a:txBody>
                  <a:tcPr/>
                </a:tc>
                <a:tc>
                  <a:txBody>
                    <a:bodyPr/>
                    <a:lstStyle/>
                    <a:p>
                      <a:pPr algn="r"/>
                      <a:r>
                        <a:rPr lang="de-CH" b="1" u="none" dirty="0">
                          <a:solidFill>
                            <a:schemeClr val="tx1"/>
                          </a:solidFill>
                        </a:rPr>
                        <a:t>1’605’009.00</a:t>
                      </a:r>
                    </a:p>
                    <a:p>
                      <a:pPr algn="r"/>
                      <a:r>
                        <a:rPr lang="de-CH" b="0" u="sng" dirty="0">
                          <a:solidFill>
                            <a:schemeClr val="tx1"/>
                          </a:solidFill>
                        </a:rPr>
                        <a:t>610’800.00</a:t>
                      </a:r>
                    </a:p>
                    <a:p>
                      <a:pPr algn="r"/>
                      <a:r>
                        <a:rPr lang="de-CH" b="0" u="none" dirty="0">
                          <a:solidFill>
                            <a:srgbClr val="00B050"/>
                          </a:solidFill>
                        </a:rPr>
                        <a:t>994’209.00</a:t>
                      </a:r>
                    </a:p>
                  </a:txBody>
                  <a:tcPr/>
                </a:tc>
                <a:tc>
                  <a:txBody>
                    <a:bodyPr/>
                    <a:lstStyle/>
                    <a:p>
                      <a:pPr marL="285750" indent="-285750">
                        <a:buFont typeface="Wingdings" panose="05000000000000000000" pitchFamily="2" charset="2"/>
                        <a:buChar char="§"/>
                      </a:pPr>
                      <a:r>
                        <a:rPr lang="de-DE" dirty="0"/>
                        <a:t>Mehrkosten an den Jugendschutz</a:t>
                      </a:r>
                    </a:p>
                    <a:p>
                      <a:pPr marL="285750" indent="-285750">
                        <a:buFont typeface="Wingdings" panose="05000000000000000000" pitchFamily="2" charset="2"/>
                        <a:buChar char="§"/>
                      </a:pPr>
                      <a:r>
                        <a:rPr lang="de-DE" dirty="0"/>
                        <a:t>Mehrkosten an Familien</a:t>
                      </a:r>
                    </a:p>
                    <a:p>
                      <a:pPr marL="285750" indent="-285750">
                        <a:buFont typeface="Wingdings" panose="05000000000000000000" pitchFamily="2" charset="2"/>
                        <a:buChar char="§"/>
                      </a:pPr>
                      <a:r>
                        <a:rPr lang="de-DE" dirty="0"/>
                        <a:t>Mehrkosten für Sozialhilfe und Asylwesen</a:t>
                      </a:r>
                      <a:endParaRPr lang="de-CH" dirty="0"/>
                    </a:p>
                  </a:txBody>
                  <a:tcPr/>
                </a:tc>
                <a:extLst>
                  <a:ext uri="{0D108BD9-81ED-4DB2-BD59-A6C34878D82A}">
                    <a16:rowId xmlns:a16="http://schemas.microsoft.com/office/drawing/2014/main" val="754966944"/>
                  </a:ext>
                </a:extLst>
              </a:tr>
              <a:tr h="385925">
                <a:tc>
                  <a:txBody>
                    <a:bodyPr/>
                    <a:lstStyle/>
                    <a:p>
                      <a:r>
                        <a:rPr lang="de-CH" dirty="0"/>
                        <a:t>6 – Verkehr und Nachrichtenübermittlung</a:t>
                      </a:r>
                    </a:p>
                  </a:txBody>
                  <a:tcPr/>
                </a:tc>
                <a:tc>
                  <a:txBody>
                    <a:bodyPr/>
                    <a:lstStyle/>
                    <a:p>
                      <a:r>
                        <a:rPr lang="de-CH" b="0" dirty="0"/>
                        <a:t>2024</a:t>
                      </a:r>
                    </a:p>
                    <a:p>
                      <a:r>
                        <a:rPr lang="de-CH" dirty="0"/>
                        <a:t>2023</a:t>
                      </a:r>
                    </a:p>
                    <a:p>
                      <a:endParaRPr lang="de-CH" dirty="0"/>
                    </a:p>
                  </a:txBody>
                  <a:tcPr/>
                </a:tc>
                <a:tc>
                  <a:txBody>
                    <a:bodyPr/>
                    <a:lstStyle/>
                    <a:p>
                      <a:pPr algn="r"/>
                      <a:r>
                        <a:rPr lang="de-CH" b="1" u="none" dirty="0">
                          <a:solidFill>
                            <a:schemeClr val="tx1"/>
                          </a:solidFill>
                        </a:rPr>
                        <a:t>678’809.97</a:t>
                      </a:r>
                    </a:p>
                    <a:p>
                      <a:pPr algn="r"/>
                      <a:r>
                        <a:rPr lang="de-CH" u="sng" dirty="0">
                          <a:solidFill>
                            <a:schemeClr val="tx1"/>
                          </a:solidFill>
                        </a:rPr>
                        <a:t>571’391.97</a:t>
                      </a:r>
                    </a:p>
                    <a:p>
                      <a:pPr algn="r"/>
                      <a:r>
                        <a:rPr lang="de-CH" u="none" dirty="0">
                          <a:solidFill>
                            <a:srgbClr val="FF0000"/>
                          </a:solidFill>
                        </a:rPr>
                        <a:t>107’418.00</a:t>
                      </a:r>
                    </a:p>
                  </a:txBody>
                  <a:tcPr/>
                </a:tc>
                <a:tc>
                  <a:txBody>
                    <a:bodyPr/>
                    <a:lstStyle/>
                    <a:p>
                      <a:pPr algn="r"/>
                      <a:r>
                        <a:rPr lang="de-CH" b="1" u="none" dirty="0">
                          <a:solidFill>
                            <a:schemeClr val="tx1"/>
                          </a:solidFill>
                        </a:rPr>
                        <a:t>338’200.00</a:t>
                      </a:r>
                    </a:p>
                    <a:p>
                      <a:pPr algn="r"/>
                      <a:r>
                        <a:rPr lang="de-CH" u="sng" dirty="0">
                          <a:solidFill>
                            <a:schemeClr val="tx1"/>
                          </a:solidFill>
                        </a:rPr>
                        <a:t>293’000.00</a:t>
                      </a:r>
                    </a:p>
                    <a:p>
                      <a:pPr algn="r"/>
                      <a:r>
                        <a:rPr lang="de-CH" u="none" dirty="0">
                          <a:solidFill>
                            <a:srgbClr val="00B050"/>
                          </a:solidFill>
                        </a:rPr>
                        <a:t>45’200.00</a:t>
                      </a:r>
                    </a:p>
                  </a:txBody>
                  <a:tcPr/>
                </a:tc>
                <a:tc>
                  <a:txBody>
                    <a:bodyPr/>
                    <a:lstStyle/>
                    <a:p>
                      <a:pPr marL="285750" indent="-285750">
                        <a:buFont typeface="Wingdings" panose="05000000000000000000" pitchFamily="2" charset="2"/>
                        <a:buChar char="§"/>
                      </a:pPr>
                      <a:r>
                        <a:rPr lang="de-DE" dirty="0"/>
                        <a:t>Mehrkosten Unterhalt Gemeindestrassen</a:t>
                      </a:r>
                    </a:p>
                    <a:p>
                      <a:pPr marL="285750" indent="-285750">
                        <a:buFont typeface="Wingdings" panose="05000000000000000000" pitchFamily="2" charset="2"/>
                        <a:buChar char="§"/>
                      </a:pPr>
                      <a:r>
                        <a:rPr lang="de-DE" dirty="0"/>
                        <a:t>Mehrkosten ZVV und Bahninfrastruktur</a:t>
                      </a:r>
                    </a:p>
                    <a:p>
                      <a:pPr marL="285750" indent="-285750">
                        <a:buFont typeface="Wingdings" panose="05000000000000000000" pitchFamily="2" charset="2"/>
                        <a:buChar char="§"/>
                      </a:pPr>
                      <a:r>
                        <a:rPr lang="de-DE" dirty="0"/>
                        <a:t>Mehrertrag infolge </a:t>
                      </a:r>
                      <a:r>
                        <a:rPr lang="de-DE" dirty="0" err="1"/>
                        <a:t>Strassenfonds</a:t>
                      </a:r>
                      <a:endParaRPr lang="de-CH" dirty="0"/>
                    </a:p>
                  </a:txBody>
                  <a:tcPr/>
                </a:tc>
                <a:extLst>
                  <a:ext uri="{0D108BD9-81ED-4DB2-BD59-A6C34878D82A}">
                    <a16:rowId xmlns:a16="http://schemas.microsoft.com/office/drawing/2014/main" val="3083474914"/>
                  </a:ext>
                </a:extLst>
              </a:tr>
              <a:tr h="385925">
                <a:tc>
                  <a:txBody>
                    <a:bodyPr/>
                    <a:lstStyle/>
                    <a:p>
                      <a:r>
                        <a:rPr lang="de-CH" dirty="0"/>
                        <a:t>7 – Umweltschutz und Raumordnung</a:t>
                      </a:r>
                    </a:p>
                  </a:txBody>
                  <a:tcPr/>
                </a:tc>
                <a:tc>
                  <a:txBody>
                    <a:bodyPr/>
                    <a:lstStyle/>
                    <a:p>
                      <a:r>
                        <a:rPr lang="de-CH" b="0" dirty="0"/>
                        <a:t>2024</a:t>
                      </a:r>
                    </a:p>
                    <a:p>
                      <a:r>
                        <a:rPr lang="de-CH" dirty="0"/>
                        <a:t>2023</a:t>
                      </a:r>
                    </a:p>
                    <a:p>
                      <a:endParaRPr lang="de-CH" dirty="0"/>
                    </a:p>
                  </a:txBody>
                  <a:tcPr/>
                </a:tc>
                <a:tc>
                  <a:txBody>
                    <a:bodyPr/>
                    <a:lstStyle/>
                    <a:p>
                      <a:pPr algn="r"/>
                      <a:r>
                        <a:rPr lang="de-CH" sz="1800" b="1" u="none" kern="1200" dirty="0">
                          <a:solidFill>
                            <a:schemeClr val="tx1"/>
                          </a:solidFill>
                          <a:latin typeface="+mn-lt"/>
                          <a:ea typeface="+mn-ea"/>
                          <a:cs typeface="+mn-cs"/>
                        </a:rPr>
                        <a:t>1’112’486.87</a:t>
                      </a:r>
                    </a:p>
                    <a:p>
                      <a:pPr algn="r"/>
                      <a:r>
                        <a:rPr lang="de-CH" sz="1800" b="0" u="sng" kern="1200" dirty="0">
                          <a:solidFill>
                            <a:schemeClr val="tx1"/>
                          </a:solidFill>
                          <a:latin typeface="+mn-lt"/>
                          <a:ea typeface="+mn-ea"/>
                          <a:cs typeface="+mn-cs"/>
                        </a:rPr>
                        <a:t>981’601.87</a:t>
                      </a:r>
                    </a:p>
                    <a:p>
                      <a:pPr algn="r"/>
                      <a:r>
                        <a:rPr lang="de-CH" sz="1800" b="0" u="none" kern="1200" dirty="0">
                          <a:solidFill>
                            <a:srgbClr val="FF0000"/>
                          </a:solidFill>
                          <a:latin typeface="+mn-lt"/>
                          <a:ea typeface="+mn-ea"/>
                          <a:cs typeface="+mn-cs"/>
                        </a:rPr>
                        <a:t>130’885.00</a:t>
                      </a:r>
                    </a:p>
                  </a:txBody>
                  <a:tcPr/>
                </a:tc>
                <a:tc>
                  <a:txBody>
                    <a:bodyPr/>
                    <a:lstStyle/>
                    <a:p>
                      <a:pPr algn="r"/>
                      <a:r>
                        <a:rPr lang="de-CH" sz="1800" b="1" u="none" kern="1200" dirty="0">
                          <a:solidFill>
                            <a:schemeClr val="tx1"/>
                          </a:solidFill>
                          <a:latin typeface="+mn-lt"/>
                          <a:ea typeface="+mn-ea"/>
                          <a:cs typeface="+mn-cs"/>
                        </a:rPr>
                        <a:t>907’006.87</a:t>
                      </a:r>
                    </a:p>
                    <a:p>
                      <a:pPr algn="r"/>
                      <a:r>
                        <a:rPr lang="de-CH" sz="1800" b="0" u="sng" kern="1200" dirty="0">
                          <a:solidFill>
                            <a:schemeClr val="tx1"/>
                          </a:solidFill>
                          <a:latin typeface="+mn-lt"/>
                          <a:ea typeface="+mn-ea"/>
                          <a:cs typeface="+mn-cs"/>
                        </a:rPr>
                        <a:t>874’606.87</a:t>
                      </a:r>
                    </a:p>
                    <a:p>
                      <a:pPr algn="r"/>
                      <a:r>
                        <a:rPr lang="de-CH" sz="1800" b="0" u="none" kern="1200" dirty="0">
                          <a:solidFill>
                            <a:srgbClr val="00B050"/>
                          </a:solidFill>
                          <a:latin typeface="+mn-lt"/>
                          <a:ea typeface="+mn-ea"/>
                          <a:cs typeface="+mn-cs"/>
                        </a:rPr>
                        <a:t>32’400.00</a:t>
                      </a:r>
                    </a:p>
                  </a:txBody>
                  <a:tcPr/>
                </a:tc>
                <a:tc>
                  <a:txBody>
                    <a:bodyPr/>
                    <a:lstStyle/>
                    <a:p>
                      <a:pPr marL="285750" indent="-285750">
                        <a:buFont typeface="Wingdings" panose="05000000000000000000" pitchFamily="2" charset="2"/>
                        <a:buChar char="§"/>
                      </a:pPr>
                      <a:r>
                        <a:rPr lang="de-DE" dirty="0"/>
                        <a:t>Mehrkosten bei der allg. Wasserversorgung</a:t>
                      </a:r>
                      <a:r>
                        <a:rPr lang="de-DE" sz="1100" dirty="0"/>
                        <a:t> (nicht gebührenfinanzierter Bereich)</a:t>
                      </a:r>
                    </a:p>
                    <a:p>
                      <a:pPr marL="285750" indent="-285750">
                        <a:buFont typeface="Wingdings" panose="05000000000000000000" pitchFamily="2" charset="2"/>
                        <a:buChar char="§"/>
                      </a:pPr>
                      <a:r>
                        <a:rPr lang="de-DE" sz="1800" dirty="0"/>
                        <a:t>Mehrkosten Sammelstelle, Friedhof, Umweltschutz</a:t>
                      </a:r>
                      <a:endParaRPr lang="de-CH" sz="1800" dirty="0"/>
                    </a:p>
                  </a:txBody>
                  <a:tcPr/>
                </a:tc>
                <a:extLst>
                  <a:ext uri="{0D108BD9-81ED-4DB2-BD59-A6C34878D82A}">
                    <a16:rowId xmlns:a16="http://schemas.microsoft.com/office/drawing/2014/main" val="1957110258"/>
                  </a:ext>
                </a:extLst>
              </a:tr>
              <a:tr h="385925">
                <a:tc>
                  <a:txBody>
                    <a:bodyPr/>
                    <a:lstStyle/>
                    <a:p>
                      <a:r>
                        <a:rPr lang="de-CH" dirty="0"/>
                        <a:t>8 - Volkswirtschaft</a:t>
                      </a:r>
                    </a:p>
                  </a:txBody>
                  <a:tcPr/>
                </a:tc>
                <a:tc>
                  <a:txBody>
                    <a:bodyPr/>
                    <a:lstStyle/>
                    <a:p>
                      <a:r>
                        <a:rPr lang="de-CH" b="0" dirty="0"/>
                        <a:t>2024</a:t>
                      </a:r>
                    </a:p>
                    <a:p>
                      <a:r>
                        <a:rPr lang="de-CH" dirty="0"/>
                        <a:t>2023</a:t>
                      </a:r>
                    </a:p>
                    <a:p>
                      <a:endParaRPr lang="de-CH" dirty="0"/>
                    </a:p>
                  </a:txBody>
                  <a:tcPr/>
                </a:tc>
                <a:tc>
                  <a:txBody>
                    <a:bodyPr/>
                    <a:lstStyle/>
                    <a:p>
                      <a:pPr algn="r"/>
                      <a:r>
                        <a:rPr lang="de-CH" b="1" u="none" dirty="0">
                          <a:solidFill>
                            <a:schemeClr val="tx1"/>
                          </a:solidFill>
                        </a:rPr>
                        <a:t>617’260.00</a:t>
                      </a:r>
                    </a:p>
                    <a:p>
                      <a:pPr algn="r"/>
                      <a:r>
                        <a:rPr lang="de-CH" u="sng" dirty="0">
                          <a:solidFill>
                            <a:schemeClr val="tx1"/>
                          </a:solidFill>
                        </a:rPr>
                        <a:t>524’130.00</a:t>
                      </a:r>
                    </a:p>
                    <a:p>
                      <a:pPr algn="r"/>
                      <a:r>
                        <a:rPr lang="de-CH" u="none" dirty="0">
                          <a:solidFill>
                            <a:srgbClr val="FF0000"/>
                          </a:solidFill>
                        </a:rPr>
                        <a:t>93’130.00</a:t>
                      </a:r>
                    </a:p>
                  </a:txBody>
                  <a:tcPr/>
                </a:tc>
                <a:tc>
                  <a:txBody>
                    <a:bodyPr/>
                    <a:lstStyle/>
                    <a:p>
                      <a:pPr algn="r"/>
                      <a:r>
                        <a:rPr lang="de-CH" b="1" u="none" dirty="0">
                          <a:solidFill>
                            <a:schemeClr val="tx1"/>
                          </a:solidFill>
                        </a:rPr>
                        <a:t>737’260.00</a:t>
                      </a:r>
                    </a:p>
                    <a:p>
                      <a:pPr algn="r"/>
                      <a:r>
                        <a:rPr lang="de-CH" u="sng" dirty="0">
                          <a:solidFill>
                            <a:schemeClr val="tx1"/>
                          </a:solidFill>
                        </a:rPr>
                        <a:t>593’550.00</a:t>
                      </a:r>
                    </a:p>
                    <a:p>
                      <a:pPr algn="r"/>
                      <a:r>
                        <a:rPr lang="de-CH" u="none" dirty="0">
                          <a:solidFill>
                            <a:srgbClr val="00B050"/>
                          </a:solidFill>
                        </a:rPr>
                        <a:t>143’710.00</a:t>
                      </a:r>
                    </a:p>
                  </a:txBody>
                  <a:tcPr/>
                </a:tc>
                <a:tc>
                  <a:txBody>
                    <a:bodyPr/>
                    <a:lstStyle/>
                    <a:p>
                      <a:pPr marL="285750" indent="-285750">
                        <a:buFont typeface="Wingdings" panose="05000000000000000000" pitchFamily="2" charset="2"/>
                        <a:buChar char="§"/>
                      </a:pPr>
                      <a:r>
                        <a:rPr lang="de-CH" dirty="0"/>
                        <a:t>Mehrertrag Forst</a:t>
                      </a:r>
                    </a:p>
                    <a:p>
                      <a:pPr marL="285750" indent="-285750">
                        <a:buFont typeface="Wingdings" panose="05000000000000000000" pitchFamily="2" charset="2"/>
                        <a:buChar char="§"/>
                      </a:pPr>
                      <a:r>
                        <a:rPr lang="de-CH" dirty="0"/>
                        <a:t>Höherer ZKB Gewinnanteil</a:t>
                      </a:r>
                    </a:p>
                  </a:txBody>
                  <a:tcPr/>
                </a:tc>
                <a:extLst>
                  <a:ext uri="{0D108BD9-81ED-4DB2-BD59-A6C34878D82A}">
                    <a16:rowId xmlns:a16="http://schemas.microsoft.com/office/drawing/2014/main" val="198402127"/>
                  </a:ext>
                </a:extLst>
              </a:tr>
              <a:tr h="385925">
                <a:tc>
                  <a:txBody>
                    <a:bodyPr/>
                    <a:lstStyle/>
                    <a:p>
                      <a:r>
                        <a:rPr lang="de-CH" dirty="0"/>
                        <a:t>9 – Finanzen und Steuern</a:t>
                      </a:r>
                    </a:p>
                  </a:txBody>
                  <a:tcPr/>
                </a:tc>
                <a:tc>
                  <a:txBody>
                    <a:bodyPr/>
                    <a:lstStyle/>
                    <a:p>
                      <a:r>
                        <a:rPr lang="de-CH" b="0" dirty="0"/>
                        <a:t>2024</a:t>
                      </a:r>
                    </a:p>
                    <a:p>
                      <a:r>
                        <a:rPr lang="de-CH" dirty="0"/>
                        <a:t>2023</a:t>
                      </a:r>
                    </a:p>
                    <a:p>
                      <a:endParaRPr lang="de-CH" dirty="0"/>
                    </a:p>
                  </a:txBody>
                  <a:tcPr/>
                </a:tc>
                <a:tc>
                  <a:txBody>
                    <a:bodyPr/>
                    <a:lstStyle/>
                    <a:p>
                      <a:pPr algn="r"/>
                      <a:r>
                        <a:rPr lang="de-CH" b="1" u="none" dirty="0">
                          <a:solidFill>
                            <a:schemeClr val="tx1"/>
                          </a:solidFill>
                        </a:rPr>
                        <a:t>1’877’740.00</a:t>
                      </a:r>
                    </a:p>
                    <a:p>
                      <a:pPr algn="r"/>
                      <a:r>
                        <a:rPr lang="de-CH" b="0" u="sng" dirty="0">
                          <a:solidFill>
                            <a:schemeClr val="tx1"/>
                          </a:solidFill>
                        </a:rPr>
                        <a:t>1’224’058.00</a:t>
                      </a:r>
                    </a:p>
                    <a:p>
                      <a:pPr algn="r"/>
                      <a:r>
                        <a:rPr lang="de-CH" b="0" u="none" dirty="0">
                          <a:solidFill>
                            <a:srgbClr val="FF0000"/>
                          </a:solidFill>
                        </a:rPr>
                        <a:t>653’682.00</a:t>
                      </a:r>
                    </a:p>
                  </a:txBody>
                  <a:tcPr/>
                </a:tc>
                <a:tc>
                  <a:txBody>
                    <a:bodyPr/>
                    <a:lstStyle/>
                    <a:p>
                      <a:pPr algn="r"/>
                      <a:r>
                        <a:rPr lang="de-CH" b="1" u="none" dirty="0">
                          <a:solidFill>
                            <a:schemeClr val="tx1"/>
                          </a:solidFill>
                        </a:rPr>
                        <a:t>9’621’990.00</a:t>
                      </a:r>
                    </a:p>
                    <a:p>
                      <a:pPr algn="r"/>
                      <a:r>
                        <a:rPr lang="de-CH" b="0" u="sng" dirty="0">
                          <a:solidFill>
                            <a:schemeClr val="tx1"/>
                          </a:solidFill>
                        </a:rPr>
                        <a:t>8’919’859.00</a:t>
                      </a:r>
                    </a:p>
                    <a:p>
                      <a:pPr algn="r"/>
                      <a:r>
                        <a:rPr lang="de-CH" b="0" u="none" dirty="0">
                          <a:solidFill>
                            <a:srgbClr val="00B050"/>
                          </a:solidFill>
                        </a:rPr>
                        <a:t>702’131.00</a:t>
                      </a:r>
                      <a:endParaRPr lang="de-CH" b="0" u="sng" dirty="0">
                        <a:solidFill>
                          <a:schemeClr val="tx1"/>
                        </a:solidFill>
                      </a:endParaRPr>
                    </a:p>
                  </a:txBody>
                  <a:tcPr/>
                </a:tc>
                <a:tc>
                  <a:txBody>
                    <a:bodyPr/>
                    <a:lstStyle/>
                    <a:p>
                      <a:pPr marL="285750" indent="-285750">
                        <a:buFont typeface="Wingdings" panose="05000000000000000000" pitchFamily="2" charset="2"/>
                        <a:buChar char="§"/>
                      </a:pPr>
                      <a:r>
                        <a:rPr lang="de-CH" dirty="0"/>
                        <a:t>Steuererhöhung, finanzpolitische Reserve, höhere Grundstückgewinnsteuern und höherer Finanzausgleich</a:t>
                      </a:r>
                    </a:p>
                  </a:txBody>
                  <a:tcPr/>
                </a:tc>
                <a:extLst>
                  <a:ext uri="{0D108BD9-81ED-4DB2-BD59-A6C34878D82A}">
                    <a16:rowId xmlns:a16="http://schemas.microsoft.com/office/drawing/2014/main" val="1774767201"/>
                  </a:ext>
                </a:extLst>
              </a:tr>
            </a:tbl>
          </a:graphicData>
        </a:graphic>
      </p:graphicFrame>
    </p:spTree>
    <p:extLst>
      <p:ext uri="{BB962C8B-B14F-4D97-AF65-F5344CB8AC3E}">
        <p14:creationId xmlns:p14="http://schemas.microsoft.com/office/powerpoint/2010/main" val="147243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D3604FA-A6D8-5400-ABF0-50B874FA3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3" y="1129640"/>
            <a:ext cx="8826818" cy="4900526"/>
          </a:xfrm>
          <a:prstGeom prst="rect">
            <a:avLst/>
          </a:prstGeom>
        </p:spPr>
      </p:pic>
      <p:sp>
        <p:nvSpPr>
          <p:cNvPr id="2" name="Textplatzhalter 1"/>
          <p:cNvSpPr>
            <a:spLocks noGrp="1"/>
          </p:cNvSpPr>
          <p:nvPr>
            <p:ph type="body" sz="quarter" idx="14"/>
          </p:nvPr>
        </p:nvSpPr>
        <p:spPr>
          <a:xfrm>
            <a:off x="323850" y="308291"/>
            <a:ext cx="11520487" cy="733425"/>
          </a:xfrm>
        </p:spPr>
        <p:txBody>
          <a:bodyPr>
            <a:normAutofit/>
          </a:bodyPr>
          <a:lstStyle/>
          <a:p>
            <a:r>
              <a:rPr lang="de-CH" dirty="0"/>
              <a:t>Investitionsrechnung </a:t>
            </a:r>
            <a:endParaRPr lang="de-CH" sz="3000" dirty="0"/>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cxnSp>
        <p:nvCxnSpPr>
          <p:cNvPr id="23" name="Gerader Verbinder 22"/>
          <p:cNvCxnSpPr/>
          <p:nvPr/>
        </p:nvCxnSpPr>
        <p:spPr>
          <a:xfrm>
            <a:off x="2357817" y="1368755"/>
            <a:ext cx="2507810" cy="1509"/>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9" name="Textfeld 8"/>
          <p:cNvSpPr txBox="1"/>
          <p:nvPr/>
        </p:nvSpPr>
        <p:spPr>
          <a:xfrm>
            <a:off x="9130352" y="2021140"/>
            <a:ext cx="2818763" cy="2723823"/>
          </a:xfrm>
          <a:prstGeom prst="rect">
            <a:avLst/>
          </a:prstGeom>
          <a:noFill/>
        </p:spPr>
        <p:txBody>
          <a:bodyPr wrap="square" rtlCol="0">
            <a:spAutoFit/>
          </a:bodyPr>
          <a:lstStyle/>
          <a:p>
            <a:r>
              <a:rPr lang="de-DE" sz="800" dirty="0">
                <a:solidFill>
                  <a:prstClr val="black"/>
                </a:solidFill>
                <a:latin typeface="Arial" panose="020B0604020202020204" pitchFamily="34" charset="0"/>
                <a:cs typeface="Arial" panose="020B0604020202020204" pitchFamily="34" charset="0"/>
              </a:rPr>
              <a:t>Planungskosten Neubau, Spielplatzsanierung</a:t>
            </a:r>
          </a:p>
          <a:p>
            <a:endParaRPr lang="de-DE" sz="800" dirty="0">
              <a:solidFill>
                <a:prstClr val="black"/>
              </a:solidFill>
              <a:latin typeface="Arial" panose="020B0604020202020204" pitchFamily="34" charset="0"/>
              <a:cs typeface="Arial" panose="020B0604020202020204" pitchFamily="34" charset="0"/>
            </a:endParaRPr>
          </a:p>
          <a:p>
            <a:r>
              <a:rPr lang="de-DE" sz="800" dirty="0">
                <a:solidFill>
                  <a:prstClr val="black"/>
                </a:solidFill>
                <a:latin typeface="Arial" panose="020B0604020202020204" pitchFamily="34" charset="0"/>
                <a:cs typeface="Arial" panose="020B0604020202020204" pitchFamily="34" charset="0"/>
              </a:rPr>
              <a:t>Löschwasserkonzept Weiacher Kies AG</a:t>
            </a: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endParaRPr lang="de-DE" sz="800" dirty="0">
              <a:solidFill>
                <a:prstClr val="black"/>
              </a:solidFill>
              <a:latin typeface="Arial" panose="020B0604020202020204" pitchFamily="34" charset="0"/>
              <a:cs typeface="Arial" panose="020B0604020202020204" pitchFamily="34" charset="0"/>
            </a:endParaRPr>
          </a:p>
          <a:p>
            <a:r>
              <a:rPr lang="de-DE" sz="800" dirty="0">
                <a:solidFill>
                  <a:prstClr val="black"/>
                </a:solidFill>
                <a:latin typeface="Arial" panose="020B0604020202020204" pitchFamily="34" charset="0"/>
                <a:cs typeface="Arial" panose="020B0604020202020204" pitchFamily="34" charset="0"/>
              </a:rPr>
              <a:t>Wasser- und Kanalisationsanschlussgebühren</a:t>
            </a:r>
          </a:p>
          <a:p>
            <a:endParaRPr lang="de-DE" sz="800" dirty="0">
              <a:solidFill>
                <a:prstClr val="black"/>
              </a:solidFill>
              <a:highlight>
                <a:srgbClr val="FFFF00"/>
              </a:highlight>
              <a:latin typeface="Arial" panose="020B0604020202020204" pitchFamily="34" charset="0"/>
              <a:cs typeface="Arial" panose="020B0604020202020204" pitchFamily="34" charset="0"/>
            </a:endParaRPr>
          </a:p>
          <a:p>
            <a:endParaRPr lang="de-DE" sz="800" dirty="0">
              <a:solidFill>
                <a:prstClr val="black"/>
              </a:solidFill>
              <a:highlight>
                <a:srgbClr val="FFFF00"/>
              </a:highlight>
              <a:latin typeface="Arial" panose="020B0604020202020204" pitchFamily="34" charset="0"/>
              <a:cs typeface="Arial" panose="020B0604020202020204" pitchFamily="34" charset="0"/>
            </a:endParaRPr>
          </a:p>
          <a:p>
            <a:r>
              <a:rPr lang="de-DE" sz="800" dirty="0">
                <a:solidFill>
                  <a:prstClr val="black"/>
                </a:solidFill>
                <a:latin typeface="Arial" panose="020B0604020202020204" pitchFamily="34" charset="0"/>
                <a:cs typeface="Arial" panose="020B0604020202020204" pitchFamily="34" charset="0"/>
              </a:rPr>
              <a:t>Staatsbeitrag im Bereich Forstwirtschaft</a:t>
            </a:r>
            <a:br>
              <a:rPr lang="de-DE" sz="1100" dirty="0">
                <a:solidFill>
                  <a:prstClr val="black"/>
                </a:solidFill>
                <a:latin typeface="Arial" panose="020B0604020202020204" pitchFamily="34" charset="0"/>
                <a:cs typeface="Arial" panose="020B0604020202020204" pitchFamily="34" charset="0"/>
              </a:rPr>
            </a:br>
            <a:br>
              <a:rPr lang="de-DE" sz="800" dirty="0">
                <a:solidFill>
                  <a:prstClr val="black"/>
                </a:solidFill>
                <a:latin typeface="Arial" panose="020B0604020202020204" pitchFamily="34" charset="0"/>
                <a:cs typeface="Arial" panose="020B0604020202020204" pitchFamily="34" charset="0"/>
              </a:rPr>
            </a:br>
            <a:endParaRPr lang="de-DE" sz="800" dirty="0">
              <a:solidFill>
                <a:prstClr val="black"/>
              </a:solidFill>
              <a:latin typeface="Arial" panose="020B0604020202020204" pitchFamily="34" charset="0"/>
              <a:cs typeface="Arial" panose="020B0604020202020204" pitchFamily="34" charset="0"/>
            </a:endParaRPr>
          </a:p>
        </p:txBody>
      </p:sp>
      <p:cxnSp>
        <p:nvCxnSpPr>
          <p:cNvPr id="3" name="Gerader Verbinder 2">
            <a:extLst>
              <a:ext uri="{FF2B5EF4-FFF2-40B4-BE49-F238E27FC236}">
                <a16:creationId xmlns:a16="http://schemas.microsoft.com/office/drawing/2014/main" id="{B62EDC99-3EA8-56A0-30C5-A73E6697B9E0}"/>
              </a:ext>
            </a:extLst>
          </p:cNvPr>
          <p:cNvCxnSpPr/>
          <p:nvPr/>
        </p:nvCxnSpPr>
        <p:spPr>
          <a:xfrm flipV="1">
            <a:off x="643176" y="5955324"/>
            <a:ext cx="2190877" cy="4553"/>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785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23850" y="308291"/>
            <a:ext cx="11520487" cy="733425"/>
          </a:xfrm>
        </p:spPr>
        <p:txBody>
          <a:bodyPr>
            <a:normAutofit/>
          </a:bodyPr>
          <a:lstStyle/>
          <a:p>
            <a:r>
              <a:rPr lang="de-CH" dirty="0"/>
              <a:t>Investitionsrechnung</a:t>
            </a:r>
            <a:endParaRPr lang="de-CH" sz="3000" dirty="0"/>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pic>
        <p:nvPicPr>
          <p:cNvPr id="3" name="Grafik 2">
            <a:extLst>
              <a:ext uri="{FF2B5EF4-FFF2-40B4-BE49-F238E27FC236}">
                <a16:creationId xmlns:a16="http://schemas.microsoft.com/office/drawing/2014/main" id="{D93C18F3-79A0-582F-5A15-1787D0172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5" y="1318051"/>
            <a:ext cx="9022869" cy="4395787"/>
          </a:xfrm>
          <a:prstGeom prst="rect">
            <a:avLst/>
          </a:prstGeom>
        </p:spPr>
      </p:pic>
      <p:cxnSp>
        <p:nvCxnSpPr>
          <p:cNvPr id="16" name="Gerader Verbinder 15"/>
          <p:cNvCxnSpPr/>
          <p:nvPr/>
        </p:nvCxnSpPr>
        <p:spPr>
          <a:xfrm flipV="1">
            <a:off x="2029430" y="1674067"/>
            <a:ext cx="2190877" cy="4553"/>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5" name="Gerader Verbinder 4">
            <a:extLst>
              <a:ext uri="{FF2B5EF4-FFF2-40B4-BE49-F238E27FC236}">
                <a16:creationId xmlns:a16="http://schemas.microsoft.com/office/drawing/2014/main" id="{44CAC8E7-8DD0-2A0B-A7BC-5C2FA796584D}"/>
              </a:ext>
            </a:extLst>
          </p:cNvPr>
          <p:cNvCxnSpPr/>
          <p:nvPr/>
        </p:nvCxnSpPr>
        <p:spPr>
          <a:xfrm flipV="1">
            <a:off x="423369" y="5612424"/>
            <a:ext cx="2190877" cy="4553"/>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6" name="Textfeld 5">
            <a:extLst>
              <a:ext uri="{FF2B5EF4-FFF2-40B4-BE49-F238E27FC236}">
                <a16:creationId xmlns:a16="http://schemas.microsoft.com/office/drawing/2014/main" id="{7B687DE9-2AD5-B65E-EA43-1C62908E8B69}"/>
              </a:ext>
            </a:extLst>
          </p:cNvPr>
          <p:cNvSpPr txBox="1"/>
          <p:nvPr/>
        </p:nvSpPr>
        <p:spPr>
          <a:xfrm>
            <a:off x="9374708" y="2320078"/>
            <a:ext cx="2624963" cy="338554"/>
          </a:xfrm>
          <a:prstGeom prst="rect">
            <a:avLst/>
          </a:prstGeom>
          <a:noFill/>
        </p:spPr>
        <p:txBody>
          <a:bodyPr wrap="square" rtlCol="0">
            <a:spAutoFit/>
          </a:bodyPr>
          <a:lstStyle/>
          <a:p>
            <a:r>
              <a:rPr lang="de-DE" sz="800" dirty="0">
                <a:solidFill>
                  <a:prstClr val="black"/>
                </a:solidFill>
                <a:latin typeface="Arial" panose="020B0604020202020204" pitchFamily="34" charset="0"/>
                <a:cs typeface="Arial" panose="020B0604020202020204" pitchFamily="34" charset="0"/>
              </a:rPr>
              <a:t>Sanierung Baumgartner-Jucker Haus</a:t>
            </a:r>
          </a:p>
          <a:p>
            <a:endParaRPr lang="de-DE" sz="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61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Eigenwirtschaftsbetriebe</a:t>
            </a:r>
          </a:p>
        </p:txBody>
      </p:sp>
      <p:sp>
        <p:nvSpPr>
          <p:cNvPr id="5" name="Textplatzhalter 3"/>
          <p:cNvSpPr>
            <a:spLocks noGrp="1"/>
          </p:cNvSpPr>
          <p:nvPr>
            <p:ph type="body" sz="quarter" idx="15"/>
          </p:nvPr>
        </p:nvSpPr>
        <p:spPr>
          <a:xfrm>
            <a:off x="9877425" y="314325"/>
            <a:ext cx="2071689" cy="476250"/>
          </a:xfrm>
        </p:spPr>
        <p:txBody>
          <a:bodyPr>
            <a:normAutofit fontScale="77500" lnSpcReduction="20000"/>
          </a:bodyPr>
          <a:lstStyle/>
          <a:p>
            <a:pPr marL="0" indent="0" algn="r">
              <a:buNone/>
            </a:pPr>
            <a:r>
              <a:rPr lang="de-CH" b="1" dirty="0">
                <a:latin typeface="Arial" panose="020B0604020202020204" pitchFamily="34" charset="0"/>
                <a:cs typeface="Arial" panose="020B0604020202020204" pitchFamily="34" charset="0"/>
              </a:rPr>
              <a:t>Traktandum 1</a:t>
            </a:r>
          </a:p>
        </p:txBody>
      </p:sp>
      <p:graphicFrame>
        <p:nvGraphicFramePr>
          <p:cNvPr id="8" name="Tabelle 7"/>
          <p:cNvGraphicFramePr>
            <a:graphicFrameLocks noGrp="1"/>
          </p:cNvGraphicFramePr>
          <p:nvPr>
            <p:extLst>
              <p:ext uri="{D42A27DB-BD31-4B8C-83A1-F6EECF244321}">
                <p14:modId xmlns:p14="http://schemas.microsoft.com/office/powerpoint/2010/main" val="4221246915"/>
              </p:ext>
            </p:extLst>
          </p:nvPr>
        </p:nvGraphicFramePr>
        <p:xfrm>
          <a:off x="904875" y="1198658"/>
          <a:ext cx="10363201" cy="4204614"/>
        </p:xfrm>
        <a:graphic>
          <a:graphicData uri="http://schemas.openxmlformats.org/drawingml/2006/table">
            <a:tbl>
              <a:tblPr firstRow="1" bandRow="1">
                <a:tableStyleId>{93296810-A885-4BE3-A3E7-6D5BEEA58F35}</a:tableStyleId>
              </a:tblPr>
              <a:tblGrid>
                <a:gridCol w="3149528">
                  <a:extLst>
                    <a:ext uri="{9D8B030D-6E8A-4147-A177-3AD203B41FA5}">
                      <a16:colId xmlns:a16="http://schemas.microsoft.com/office/drawing/2014/main" val="20000"/>
                    </a:ext>
                  </a:extLst>
                </a:gridCol>
                <a:gridCol w="2832362">
                  <a:extLst>
                    <a:ext uri="{9D8B030D-6E8A-4147-A177-3AD203B41FA5}">
                      <a16:colId xmlns:a16="http://schemas.microsoft.com/office/drawing/2014/main" val="20001"/>
                    </a:ext>
                  </a:extLst>
                </a:gridCol>
                <a:gridCol w="4381311">
                  <a:extLst>
                    <a:ext uri="{9D8B030D-6E8A-4147-A177-3AD203B41FA5}">
                      <a16:colId xmlns:a16="http://schemas.microsoft.com/office/drawing/2014/main" val="20002"/>
                    </a:ext>
                  </a:extLst>
                </a:gridCol>
              </a:tblGrid>
              <a:tr h="463222">
                <a:tc>
                  <a:txBody>
                    <a:bodyPr/>
                    <a:lstStyle/>
                    <a:p>
                      <a:endParaRPr lang="de-CH" sz="2000" b="1" dirty="0">
                        <a:latin typeface="Arial" panose="020B0604020202020204" pitchFamily="34" charset="0"/>
                        <a:cs typeface="Arial" panose="020B0604020202020204" pitchFamily="34" charset="0"/>
                      </a:endParaRPr>
                    </a:p>
                  </a:txBody>
                  <a:tcPr/>
                </a:tc>
                <a:tc>
                  <a:txBody>
                    <a:bodyPr/>
                    <a:lstStyle/>
                    <a:p>
                      <a:pPr algn="l"/>
                      <a:r>
                        <a:rPr lang="de-CH" sz="2000" dirty="0">
                          <a:latin typeface="Arial" panose="020B0604020202020204" pitchFamily="34" charset="0"/>
                          <a:cs typeface="Arial" panose="020B0604020202020204" pitchFamily="34" charset="0"/>
                        </a:rPr>
                        <a:t>Budget</a:t>
                      </a:r>
                      <a:r>
                        <a:rPr lang="de-CH" sz="2000" baseline="0" dirty="0">
                          <a:latin typeface="Arial" panose="020B0604020202020204" pitchFamily="34" charset="0"/>
                          <a:cs typeface="Arial" panose="020B0604020202020204" pitchFamily="34" charset="0"/>
                        </a:rPr>
                        <a:t> 2024</a:t>
                      </a:r>
                      <a:endParaRPr lang="de-CH" sz="2000" dirty="0">
                        <a:latin typeface="Arial" panose="020B0604020202020204" pitchFamily="34" charset="0"/>
                        <a:cs typeface="Arial" panose="020B0604020202020204" pitchFamily="34" charset="0"/>
                      </a:endParaRPr>
                    </a:p>
                  </a:txBody>
                  <a:tcPr/>
                </a:tc>
                <a:tc>
                  <a:txBody>
                    <a:bodyPr/>
                    <a:lstStyle/>
                    <a:p>
                      <a:pPr algn="l"/>
                      <a:r>
                        <a:rPr lang="de-CH" sz="2000" dirty="0">
                          <a:latin typeface="Arial" panose="020B0604020202020204" pitchFamily="34" charset="0"/>
                          <a:cs typeface="Arial" panose="020B0604020202020204" pitchFamily="34" charset="0"/>
                        </a:rPr>
                        <a:t>Veränderung</a:t>
                      </a:r>
                    </a:p>
                  </a:txBody>
                  <a:tcPr/>
                </a:tc>
                <a:extLst>
                  <a:ext uri="{0D108BD9-81ED-4DB2-BD59-A6C34878D82A}">
                    <a16:rowId xmlns:a16="http://schemas.microsoft.com/office/drawing/2014/main" val="1071952921"/>
                  </a:ext>
                </a:extLst>
              </a:tr>
              <a:tr h="855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Abfall</a:t>
                      </a:r>
                    </a:p>
                  </a:txBody>
                  <a:tcPr marL="91443" marR="91443"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14’630.00</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800" b="1" i="0" u="none" strike="noStrike" cap="none" normalizeH="0" baseline="0" dirty="0">
                          <a:ln>
                            <a:noFill/>
                          </a:ln>
                          <a:solidFill>
                            <a:schemeClr val="accent6">
                              <a:lumMod val="75000"/>
                            </a:schemeClr>
                          </a:solidFill>
                          <a:effectLst/>
                          <a:latin typeface="Arial" panose="020B0604020202020204" pitchFamily="34" charset="0"/>
                          <a:cs typeface="Arial" panose="020B0604020202020204" pitchFamily="34" charset="0"/>
                        </a:rPr>
                        <a:t>Ertrags</a:t>
                      </a:r>
                      <a:r>
                        <a:rPr kumimoji="0" lang="de-CH"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überschuss</a:t>
                      </a:r>
                    </a:p>
                  </a:txBody>
                  <a:tcPr marL="91443" marR="91443"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de-CH"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Ertragsüberschuss fliesst in die Spezialfinanzierung Ende 2023 beträgt diese rund </a:t>
                      </a:r>
                      <a:r>
                        <a:rPr kumimoji="0" lang="de-CH"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CHF 586’000.00</a:t>
                      </a:r>
                    </a:p>
                  </a:txBody>
                  <a:tcPr marL="91443" marR="91443" marT="45718" marB="45718" horzOverflow="overflow"/>
                </a:tc>
                <a:extLst>
                  <a:ext uri="{0D108BD9-81ED-4DB2-BD59-A6C34878D82A}">
                    <a16:rowId xmlns:a16="http://schemas.microsoft.com/office/drawing/2014/main" val="10001"/>
                  </a:ext>
                </a:extLst>
              </a:tr>
              <a:tr h="855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Abwasser</a:t>
                      </a:r>
                    </a:p>
                  </a:txBody>
                  <a:tcPr marL="91443" marR="91443"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230’690.00</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Aufwand</a:t>
                      </a:r>
                      <a:r>
                        <a:rPr kumimoji="0" lang="de-CH"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überschuss</a:t>
                      </a:r>
                    </a:p>
                  </a:txBody>
                  <a:tcPr marL="91443" marR="91443"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de-CH"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Aufwandüberschuss wird der Spezialfinanzierung entnommen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de-CH"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Ende 2023 beträgt diese rund </a:t>
                      </a:r>
                      <a:r>
                        <a:rPr kumimoji="0" lang="de-CH"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CHF 2 Mio.</a:t>
                      </a:r>
                    </a:p>
                  </a:txBody>
                  <a:tcPr marL="91443" marR="91443" marT="45718" marB="45718" horzOverflow="overflow"/>
                </a:tc>
                <a:extLst>
                  <a:ext uri="{0D108BD9-81ED-4DB2-BD59-A6C34878D82A}">
                    <a16:rowId xmlns:a16="http://schemas.microsoft.com/office/drawing/2014/main" val="10002"/>
                  </a:ext>
                </a:extLst>
              </a:tr>
              <a:tr h="855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Wärmeverbund</a:t>
                      </a:r>
                    </a:p>
                  </a:txBody>
                  <a:tcPr marL="91443" marR="91443"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4’170.00</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Aufwand</a:t>
                      </a:r>
                      <a:r>
                        <a:rPr kumimoji="0" lang="de-CH"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überschuss</a:t>
                      </a:r>
                    </a:p>
                  </a:txBody>
                  <a:tcPr marL="91443" marR="91443"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de-CH"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Aufwandüberschuss wird der Spezialfinanzierung entnommen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de-CH"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Ende 2023 beträgt diese rund </a:t>
                      </a:r>
                      <a:r>
                        <a:rPr kumimoji="0" lang="de-CH"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CHF 718’000.00</a:t>
                      </a:r>
                    </a:p>
                  </a:txBody>
                  <a:tcPr marL="91443" marR="91443" marT="45718" marB="45718" horzOverflow="overflow"/>
                </a:tc>
                <a:extLst>
                  <a:ext uri="{0D108BD9-81ED-4DB2-BD59-A6C34878D82A}">
                    <a16:rowId xmlns:a16="http://schemas.microsoft.com/office/drawing/2014/main" val="10003"/>
                  </a:ext>
                </a:extLst>
              </a:tr>
              <a:tr h="11758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Wasserversorgung</a:t>
                      </a:r>
                    </a:p>
                  </a:txBody>
                  <a:tcPr marL="91443" marR="91443"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495’620.00</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Aufwand</a:t>
                      </a:r>
                      <a:r>
                        <a:rPr kumimoji="0" lang="de-CH"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überschuss</a:t>
                      </a:r>
                    </a:p>
                  </a:txBody>
                  <a:tcPr marL="91443" marR="91443" marT="45718" marB="45718"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de-CH"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Aufwandüberschuss wird der Spezialfinanzierung entnommen.</a:t>
                      </a:r>
                      <a:br>
                        <a:rPr kumimoji="0" lang="de-CH"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br>
                      <a:r>
                        <a:rPr kumimoji="0" lang="de-CH"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Ende 2023 beträgt diese rund </a:t>
                      </a:r>
                      <a:r>
                        <a:rPr kumimoji="0" lang="de-CH"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CHF 1 Mio.</a:t>
                      </a:r>
                    </a:p>
                  </a:txBody>
                  <a:tcPr marL="91443" marR="91443" marT="45718" marB="45718" horzOverflow="overflow"/>
                </a:tc>
                <a:extLst>
                  <a:ext uri="{0D108BD9-81ED-4DB2-BD59-A6C34878D82A}">
                    <a16:rowId xmlns:a16="http://schemas.microsoft.com/office/drawing/2014/main" val="10004"/>
                  </a:ext>
                </a:extLst>
              </a:tr>
            </a:tbl>
          </a:graphicData>
        </a:graphic>
      </p:graphicFrame>
      <p:sp>
        <p:nvSpPr>
          <p:cNvPr id="9" name="Textfeld 8"/>
          <p:cNvSpPr txBox="1"/>
          <p:nvPr/>
        </p:nvSpPr>
        <p:spPr>
          <a:xfrm>
            <a:off x="373937" y="5591174"/>
            <a:ext cx="11470402" cy="861774"/>
          </a:xfrm>
          <a:prstGeom prst="rect">
            <a:avLst/>
          </a:prstGeom>
          <a:noFill/>
        </p:spPr>
        <p:txBody>
          <a:bodyPr wrap="square" rtlCol="0">
            <a:spAutoFit/>
          </a:bodyPr>
          <a:lstStyle/>
          <a:p>
            <a:r>
              <a:rPr lang="de-CH" sz="1600" dirty="0">
                <a:solidFill>
                  <a:prstClr val="black"/>
                </a:solidFill>
                <a:latin typeface="Arial" panose="020B0604020202020204" pitchFamily="34" charset="0"/>
                <a:cs typeface="Arial" panose="020B0604020202020204" pitchFamily="34" charset="0"/>
              </a:rPr>
              <a:t>Hinweis: </a:t>
            </a:r>
          </a:p>
          <a:p>
            <a:r>
              <a:rPr lang="de-CH" sz="1600" dirty="0">
                <a:solidFill>
                  <a:prstClr val="black"/>
                </a:solidFill>
                <a:latin typeface="Arial" panose="020B0604020202020204" pitchFamily="34" charset="0"/>
                <a:cs typeface="Arial" panose="020B0604020202020204" pitchFamily="34" charset="0"/>
              </a:rPr>
              <a:t>Gemäss Gemeindegesetz § 87 ff. dürfen die Betriebe gewinnbringend handeln um Reserven zu bilden.</a:t>
            </a:r>
          </a:p>
          <a:p>
            <a:r>
              <a:rPr lang="de-CH" sz="1600" dirty="0">
                <a:solidFill>
                  <a:prstClr val="black"/>
                </a:solidFill>
                <a:latin typeface="Arial" panose="020B0604020202020204" pitchFamily="34" charset="0"/>
                <a:cs typeface="Arial" panose="020B0604020202020204" pitchFamily="34" charset="0"/>
              </a:rPr>
              <a:t>Die erwirtschafteten Guthaben (Bestände) dienen für zukünftige </a:t>
            </a:r>
            <a:r>
              <a:rPr lang="de-CH" sz="1600" b="1" dirty="0">
                <a:solidFill>
                  <a:prstClr val="black"/>
                </a:solidFill>
                <a:latin typeface="Arial" panose="020B0604020202020204" pitchFamily="34" charset="0"/>
                <a:cs typeface="Arial" panose="020B0604020202020204" pitchFamily="34" charset="0"/>
              </a:rPr>
              <a:t>Investitionen</a:t>
            </a:r>
            <a:r>
              <a:rPr lang="de-CH" sz="1600" dirty="0">
                <a:solidFill>
                  <a:prstClr val="black"/>
                </a:solidFill>
                <a:latin typeface="Arial" panose="020B0604020202020204" pitchFamily="34" charset="0"/>
                <a:cs typeface="Arial" panose="020B0604020202020204" pitchFamily="34" charset="0"/>
              </a:rPr>
              <a:t> im jeweiligen Bereich. </a:t>
            </a:r>
          </a:p>
        </p:txBody>
      </p:sp>
    </p:spTree>
    <p:extLst>
      <p:ext uri="{BB962C8B-B14F-4D97-AF65-F5344CB8AC3E}">
        <p14:creationId xmlns:p14="http://schemas.microsoft.com/office/powerpoint/2010/main" val="232493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normAutofit/>
          </a:bodyPr>
          <a:lstStyle/>
          <a:p>
            <a:r>
              <a:rPr lang="de-CH" dirty="0"/>
              <a:t>Budget 2024</a:t>
            </a:r>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sp>
        <p:nvSpPr>
          <p:cNvPr id="6" name="Inhaltsplatzhalter 2"/>
          <p:cNvSpPr txBox="1">
            <a:spLocks/>
          </p:cNvSpPr>
          <p:nvPr/>
        </p:nvSpPr>
        <p:spPr>
          <a:xfrm>
            <a:off x="342899" y="1180780"/>
            <a:ext cx="11520487" cy="52485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CH" sz="2400" dirty="0">
              <a:solidFill>
                <a:prstClr val="black"/>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a:stretch>
            <a:fillRect/>
          </a:stretch>
        </p:blipFill>
        <p:spPr>
          <a:xfrm>
            <a:off x="3657600" y="1924050"/>
            <a:ext cx="4858075" cy="3614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052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normAutofit/>
          </a:bodyPr>
          <a:lstStyle/>
          <a:p>
            <a:endParaRPr lang="de-CH" sz="2400" dirty="0"/>
          </a:p>
          <a:p>
            <a:pPr marL="457200" indent="-457200">
              <a:spcAft>
                <a:spcPts val="1800"/>
              </a:spcAft>
              <a:buFont typeface="+mj-lt"/>
              <a:buAutoNum type="arabicPeriod"/>
            </a:pPr>
            <a:r>
              <a:rPr lang="de-CH" sz="2400" dirty="0"/>
              <a:t>Genehmigung Budget und Festsetzung Steuerfuss 2024 </a:t>
            </a:r>
          </a:p>
          <a:p>
            <a:pPr marL="457200" indent="-457200">
              <a:spcAft>
                <a:spcPts val="1800"/>
              </a:spcAft>
              <a:buFont typeface="+mj-lt"/>
              <a:buAutoNum type="arabicPeriod"/>
            </a:pPr>
            <a:r>
              <a:rPr lang="de-CH" sz="2400" dirty="0"/>
              <a:t>Allfällige Anfragen nach § 17 des kantonalen Gemeindegesetzes</a:t>
            </a:r>
          </a:p>
          <a:p>
            <a:pPr marL="457200" indent="-457200">
              <a:spcAft>
                <a:spcPts val="1800"/>
              </a:spcAft>
              <a:buFont typeface="+mj-lt"/>
              <a:buAutoNum type="arabicPeriod"/>
            </a:pPr>
            <a:r>
              <a:rPr lang="de-DE" sz="2400" dirty="0"/>
              <a:t>I</a:t>
            </a:r>
            <a:r>
              <a:rPr lang="de-CH" sz="2400" dirty="0" err="1"/>
              <a:t>nformationen</a:t>
            </a:r>
            <a:r>
              <a:rPr lang="de-CH" sz="2400" dirty="0"/>
              <a:t> ausserhalb der GV</a:t>
            </a:r>
          </a:p>
          <a:p>
            <a:endParaRPr lang="de-CH" sz="2400" dirty="0"/>
          </a:p>
        </p:txBody>
      </p:sp>
      <p:sp>
        <p:nvSpPr>
          <p:cNvPr id="3" name="Textplatzhalter 2"/>
          <p:cNvSpPr>
            <a:spLocks noGrp="1"/>
          </p:cNvSpPr>
          <p:nvPr>
            <p:ph type="body" sz="quarter" idx="14"/>
          </p:nvPr>
        </p:nvSpPr>
        <p:spPr/>
        <p:txBody>
          <a:bodyPr/>
          <a:lstStyle/>
          <a:p>
            <a:r>
              <a:rPr lang="de-CH" dirty="0"/>
              <a:t>Traktanden</a:t>
            </a:r>
          </a:p>
        </p:txBody>
      </p:sp>
    </p:spTree>
    <p:extLst>
      <p:ext uri="{BB962C8B-B14F-4D97-AF65-F5344CB8AC3E}">
        <p14:creationId xmlns:p14="http://schemas.microsoft.com/office/powerpoint/2010/main" val="26408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C39EAC7-A2D4-CA03-5881-377AA82EA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78" y="1043744"/>
            <a:ext cx="8752375" cy="5617894"/>
          </a:xfrm>
          <a:prstGeom prst="rect">
            <a:avLst/>
          </a:prstGeom>
        </p:spPr>
      </p:pic>
      <p:sp>
        <p:nvSpPr>
          <p:cNvPr id="2" name="Textplatzhalter 1"/>
          <p:cNvSpPr>
            <a:spLocks noGrp="1"/>
          </p:cNvSpPr>
          <p:nvPr>
            <p:ph type="body" sz="quarter" idx="14"/>
          </p:nvPr>
        </p:nvSpPr>
        <p:spPr/>
        <p:txBody>
          <a:bodyPr/>
          <a:lstStyle/>
          <a:p>
            <a:r>
              <a:rPr lang="de-CH" dirty="0"/>
              <a:t>Antrag der RPK</a:t>
            </a:r>
          </a:p>
        </p:txBody>
      </p:sp>
      <p:sp>
        <p:nvSpPr>
          <p:cNvPr id="5" name="Textplatzhalter 3"/>
          <p:cNvSpPr>
            <a:spLocks noGrp="1"/>
          </p:cNvSpPr>
          <p:nvPr>
            <p:ph type="body" sz="quarter" idx="15"/>
          </p:nvPr>
        </p:nvSpPr>
        <p:spPr>
          <a:xfrm>
            <a:off x="9877425" y="314325"/>
            <a:ext cx="2071689" cy="476250"/>
          </a:xfrm>
        </p:spPr>
        <p:txBody>
          <a:bodyPr>
            <a:normAutofit fontScale="77500" lnSpcReduction="20000"/>
          </a:bodyPr>
          <a:lstStyle/>
          <a:p>
            <a:pPr marL="0" indent="0" algn="r">
              <a:buNone/>
            </a:pPr>
            <a:r>
              <a:rPr lang="de-CH" b="1" dirty="0">
                <a:latin typeface="Arial" panose="020B0604020202020204" pitchFamily="34" charset="0"/>
                <a:cs typeface="Arial" panose="020B0604020202020204" pitchFamily="34" charset="0"/>
              </a:rPr>
              <a:t>Traktandum 1</a:t>
            </a:r>
          </a:p>
        </p:txBody>
      </p:sp>
    </p:spTree>
    <p:extLst>
      <p:ext uri="{BB962C8B-B14F-4D97-AF65-F5344CB8AC3E}">
        <p14:creationId xmlns:p14="http://schemas.microsoft.com/office/powerpoint/2010/main" val="2051308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Antrag der RPK</a:t>
            </a:r>
          </a:p>
        </p:txBody>
      </p:sp>
      <p:sp>
        <p:nvSpPr>
          <p:cNvPr id="5" name="Textplatzhalter 3"/>
          <p:cNvSpPr>
            <a:spLocks noGrp="1"/>
          </p:cNvSpPr>
          <p:nvPr>
            <p:ph type="body" sz="quarter" idx="15"/>
          </p:nvPr>
        </p:nvSpPr>
        <p:spPr>
          <a:xfrm>
            <a:off x="9877425" y="314325"/>
            <a:ext cx="2071689" cy="476250"/>
          </a:xfrm>
        </p:spPr>
        <p:txBody>
          <a:bodyPr>
            <a:normAutofit fontScale="77500" lnSpcReduction="20000"/>
          </a:bodyPr>
          <a:lstStyle/>
          <a:p>
            <a:pPr marL="0" indent="0" algn="r">
              <a:buNone/>
            </a:pPr>
            <a:r>
              <a:rPr lang="de-CH" b="1" dirty="0">
                <a:latin typeface="Arial" panose="020B0604020202020204" pitchFamily="34" charset="0"/>
                <a:cs typeface="Arial" panose="020B0604020202020204" pitchFamily="34" charset="0"/>
              </a:rPr>
              <a:t>Traktandum 1</a:t>
            </a:r>
          </a:p>
        </p:txBody>
      </p:sp>
      <p:sp>
        <p:nvSpPr>
          <p:cNvPr id="6" name="Textplatzhalter 2">
            <a:extLst>
              <a:ext uri="{FF2B5EF4-FFF2-40B4-BE49-F238E27FC236}">
                <a16:creationId xmlns:a16="http://schemas.microsoft.com/office/drawing/2014/main" id="{BF4DD189-BD80-0389-3D21-0B1F82E549FA}"/>
              </a:ext>
            </a:extLst>
          </p:cNvPr>
          <p:cNvSpPr>
            <a:spLocks noGrp="1"/>
          </p:cNvSpPr>
          <p:nvPr>
            <p:ph type="body" sz="quarter" idx="10"/>
          </p:nvPr>
        </p:nvSpPr>
        <p:spPr>
          <a:xfrm>
            <a:off x="323850" y="1002600"/>
            <a:ext cx="11520488" cy="5064747"/>
          </a:xfrm>
        </p:spPr>
        <p:txBody>
          <a:bodyPr>
            <a:noAutofit/>
          </a:bodyPr>
          <a:lstStyle/>
          <a:p>
            <a:pPr algn="l"/>
            <a:r>
              <a:rPr lang="de-CH" sz="1800" b="1" i="0" u="none" strike="noStrike" baseline="0" dirty="0">
                <a:highlight>
                  <a:srgbClr val="E2F0D9"/>
                </a:highlight>
                <a:latin typeface="Arial,Bold"/>
              </a:rPr>
              <a:t>Änderungsantrag 1: </a:t>
            </a:r>
            <a:r>
              <a:rPr lang="de-CH" sz="1800" b="0" i="0" u="none" strike="noStrike" baseline="0" dirty="0">
                <a:highlight>
                  <a:srgbClr val="E2F0D9"/>
                </a:highlight>
                <a:latin typeface="Arial" panose="020B0604020202020204" pitchFamily="34" charset="0"/>
              </a:rPr>
              <a:t>Vollständige Streichung des Betrages über CHF 10'000'000.00 der Budgetposition INV01095, Schulhausneubau.</a:t>
            </a:r>
          </a:p>
          <a:p>
            <a:pPr algn="l"/>
            <a:r>
              <a:rPr lang="de-CH" sz="1800" b="1" i="0" u="none" strike="noStrike" baseline="0" dirty="0">
                <a:latin typeface="Arial,Bold"/>
              </a:rPr>
              <a:t>Begründung</a:t>
            </a:r>
            <a:r>
              <a:rPr lang="de-CH" sz="1800" b="0" i="0" u="none" strike="noStrike" baseline="0" dirty="0">
                <a:latin typeface="Arial" panose="020B0604020202020204" pitchFamily="34" charset="0"/>
              </a:rPr>
              <a:t>: Ein Budget hat die Ist-Situation im kommenden Jahr abzubilden. Da der Abstimmungsentscheid vor dem Verwaltungsgericht hängig ist, ist mit einem Baustart 2024 nicht zu rechnen. Damit werden auch keine Mittel benötigt und deshalb ist die Budgetposition zu streichen.</a:t>
            </a:r>
          </a:p>
          <a:p>
            <a:pPr algn="l"/>
            <a:endParaRPr lang="de-CH" sz="1800" b="0" i="0" u="none" strike="noStrike" baseline="0" dirty="0">
              <a:latin typeface="Arial" panose="020B0604020202020204" pitchFamily="34" charset="0"/>
            </a:endParaRPr>
          </a:p>
          <a:p>
            <a:pPr algn="l"/>
            <a:r>
              <a:rPr lang="de-CH" sz="1800" b="1" i="0" u="none" strike="noStrike" baseline="0" dirty="0">
                <a:highlight>
                  <a:srgbClr val="E2F0D9"/>
                </a:highlight>
                <a:latin typeface="Arial,Bold"/>
              </a:rPr>
              <a:t>Änderungsantrag 2: </a:t>
            </a:r>
            <a:r>
              <a:rPr lang="de-CH" sz="1800" b="0" i="0" u="none" strike="noStrike" baseline="0" dirty="0">
                <a:highlight>
                  <a:srgbClr val="E2F0D9"/>
                </a:highlight>
                <a:latin typeface="Arial" panose="020B0604020202020204" pitchFamily="34" charset="0"/>
              </a:rPr>
              <a:t>Anpassung des Betrages über CHF 400'000.00 auf CHF 160'000.00 der Budgetposition INV01066, Asylbewerberunterkunft.</a:t>
            </a:r>
          </a:p>
          <a:p>
            <a:pPr algn="l"/>
            <a:r>
              <a:rPr lang="de-CH" sz="1800" b="1" i="0" u="none" strike="noStrike" baseline="0" dirty="0">
                <a:latin typeface="Arial,Bold"/>
              </a:rPr>
              <a:t>Begründung: </a:t>
            </a:r>
            <a:r>
              <a:rPr lang="de-CH" sz="1800" b="0" i="0" u="none" strike="noStrike" baseline="0" dirty="0">
                <a:latin typeface="Arial" panose="020B0604020202020204" pitchFamily="34" charset="0"/>
              </a:rPr>
              <a:t>Die Gemeinde soll kostenschonend zuerst Umnutzungsmöglichkeiten von bestehenden Gemeindeliegenschaften prüfen und wahrnehmen, bevor ein Neubau realisiert wird. Ein Betrag von CHF 160’000.- sollte dafür ausreichen</a:t>
            </a:r>
          </a:p>
          <a:p>
            <a:pPr algn="l"/>
            <a:endParaRPr lang="de-CH" sz="1800" b="0" i="0" u="none" strike="noStrike" baseline="0" dirty="0">
              <a:latin typeface="Arial" panose="020B0604020202020204" pitchFamily="34" charset="0"/>
            </a:endParaRPr>
          </a:p>
          <a:p>
            <a:pPr algn="l"/>
            <a:r>
              <a:rPr lang="de-CH" sz="1800" b="1" i="0" u="none" strike="noStrike" baseline="0" dirty="0">
                <a:highlight>
                  <a:srgbClr val="E2F0D9"/>
                </a:highlight>
                <a:latin typeface="Arial,Bold"/>
              </a:rPr>
              <a:t>Änderungsantrag 3: </a:t>
            </a:r>
            <a:r>
              <a:rPr lang="de-CH" sz="1800" b="0" i="0" u="none" strike="noStrike" baseline="0" dirty="0">
                <a:highlight>
                  <a:srgbClr val="E2F0D9"/>
                </a:highlight>
                <a:latin typeface="Arial" panose="020B0604020202020204" pitchFamily="34" charset="0"/>
              </a:rPr>
              <a:t>Streichung der beantragten Steuererhöhung von 67% auf 73%.</a:t>
            </a:r>
          </a:p>
          <a:p>
            <a:pPr algn="l"/>
            <a:r>
              <a:rPr lang="de-CH" sz="1800" b="0" i="0" u="none" strike="noStrike" baseline="0" dirty="0">
                <a:latin typeface="Arial" panose="020B0604020202020204" pitchFamily="34" charset="0"/>
              </a:rPr>
              <a:t>Begründung: Aufgrund der Einsparungen, die gemäss Änderungsantrag 2 realisiert werden können und ein Steuerprozent CHF 40'000.00 entspricht, ist eine Steuererhöhung auf Vorrat weder notwendig noch erlaubt (Art. 92, Abs. 1 Gemeindegesetz des Kantons Zürich) und deshalb ist der Steuersatz bei 67% zu belassen.</a:t>
            </a:r>
            <a:endParaRPr lang="de-CH" sz="1400" dirty="0"/>
          </a:p>
          <a:p>
            <a:pPr marL="342900" indent="-342900">
              <a:lnSpc>
                <a:spcPct val="100000"/>
              </a:lnSpc>
              <a:spcAft>
                <a:spcPts val="600"/>
              </a:spcAft>
              <a:buFont typeface="Wingdings" panose="05000000000000000000" pitchFamily="2" charset="2"/>
              <a:buChar char="§"/>
            </a:pPr>
            <a:endParaRPr lang="de-CH" sz="2300" dirty="0"/>
          </a:p>
        </p:txBody>
      </p:sp>
    </p:spTree>
    <p:extLst>
      <p:ext uri="{BB962C8B-B14F-4D97-AF65-F5344CB8AC3E}">
        <p14:creationId xmlns:p14="http://schemas.microsoft.com/office/powerpoint/2010/main" val="104507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normAutofit/>
          </a:bodyPr>
          <a:lstStyle/>
          <a:p>
            <a:r>
              <a:rPr lang="de-CH" dirty="0"/>
              <a:t>Budget 2024</a:t>
            </a:r>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sp>
        <p:nvSpPr>
          <p:cNvPr id="6" name="Inhaltsplatzhalter 2"/>
          <p:cNvSpPr txBox="1">
            <a:spLocks/>
          </p:cNvSpPr>
          <p:nvPr/>
        </p:nvSpPr>
        <p:spPr>
          <a:xfrm>
            <a:off x="342899" y="1180780"/>
            <a:ext cx="11520487" cy="52485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CH" sz="2400" dirty="0">
              <a:solidFill>
                <a:prstClr val="black"/>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2"/>
          <a:stretch>
            <a:fillRect/>
          </a:stretch>
        </p:blipFill>
        <p:spPr>
          <a:xfrm>
            <a:off x="2898854" y="2600325"/>
            <a:ext cx="6397546" cy="3190875"/>
          </a:xfrm>
          <a:prstGeom prst="rect">
            <a:avLst/>
          </a:prstGeom>
          <a:ln>
            <a:noFill/>
          </a:ln>
          <a:effectLst>
            <a:outerShdw blurRad="292100" dist="139700" dir="2700000" algn="tl" rotWithShape="0">
              <a:srgbClr val="333333">
                <a:alpha val="65000"/>
              </a:srgbClr>
            </a:outerShdw>
          </a:effectLst>
        </p:spPr>
      </p:pic>
      <p:sp>
        <p:nvSpPr>
          <p:cNvPr id="8" name="Textplatzhalter 2"/>
          <p:cNvSpPr>
            <a:spLocks noGrp="1"/>
          </p:cNvSpPr>
          <p:nvPr>
            <p:ph type="body" sz="quarter" idx="10"/>
          </p:nvPr>
        </p:nvSpPr>
        <p:spPr>
          <a:xfrm>
            <a:off x="335756" y="1814363"/>
            <a:ext cx="11520488" cy="1052662"/>
          </a:xfrm>
        </p:spPr>
        <p:txBody>
          <a:bodyPr>
            <a:normAutofit/>
          </a:bodyPr>
          <a:lstStyle/>
          <a:p>
            <a:pPr algn="ctr"/>
            <a:r>
              <a:rPr lang="de-CH" sz="4000" b="1" dirty="0"/>
              <a:t>Abstimmung </a:t>
            </a:r>
            <a:r>
              <a:rPr lang="de-CH" sz="4000" b="1" u="sng" dirty="0"/>
              <a:t>Anträge RPK</a:t>
            </a:r>
          </a:p>
        </p:txBody>
      </p:sp>
    </p:spTree>
    <p:extLst>
      <p:ext uri="{BB962C8B-B14F-4D97-AF65-F5344CB8AC3E}">
        <p14:creationId xmlns:p14="http://schemas.microsoft.com/office/powerpoint/2010/main" val="475692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Antrag der RPK</a:t>
            </a:r>
          </a:p>
        </p:txBody>
      </p:sp>
      <p:sp>
        <p:nvSpPr>
          <p:cNvPr id="5" name="Textplatzhalter 3"/>
          <p:cNvSpPr>
            <a:spLocks noGrp="1"/>
          </p:cNvSpPr>
          <p:nvPr>
            <p:ph type="body" sz="quarter" idx="15"/>
          </p:nvPr>
        </p:nvSpPr>
        <p:spPr>
          <a:xfrm>
            <a:off x="9877425" y="314325"/>
            <a:ext cx="2071689" cy="476250"/>
          </a:xfrm>
        </p:spPr>
        <p:txBody>
          <a:bodyPr>
            <a:normAutofit fontScale="77500" lnSpcReduction="20000"/>
          </a:bodyPr>
          <a:lstStyle/>
          <a:p>
            <a:pPr marL="0" indent="0" algn="r">
              <a:buNone/>
            </a:pPr>
            <a:r>
              <a:rPr lang="de-CH" b="1" dirty="0">
                <a:latin typeface="Arial" panose="020B0604020202020204" pitchFamily="34" charset="0"/>
                <a:cs typeface="Arial" panose="020B0604020202020204" pitchFamily="34" charset="0"/>
              </a:rPr>
              <a:t>Traktandum 1</a:t>
            </a:r>
          </a:p>
        </p:txBody>
      </p:sp>
      <p:sp>
        <p:nvSpPr>
          <p:cNvPr id="6" name="Textplatzhalter 2">
            <a:extLst>
              <a:ext uri="{FF2B5EF4-FFF2-40B4-BE49-F238E27FC236}">
                <a16:creationId xmlns:a16="http://schemas.microsoft.com/office/drawing/2014/main" id="{BF4DD189-BD80-0389-3D21-0B1F82E549FA}"/>
              </a:ext>
            </a:extLst>
          </p:cNvPr>
          <p:cNvSpPr>
            <a:spLocks noGrp="1"/>
          </p:cNvSpPr>
          <p:nvPr>
            <p:ph type="body" sz="quarter" idx="10"/>
          </p:nvPr>
        </p:nvSpPr>
        <p:spPr>
          <a:xfrm>
            <a:off x="323850" y="1002600"/>
            <a:ext cx="11520488" cy="5064747"/>
          </a:xfrm>
        </p:spPr>
        <p:txBody>
          <a:bodyPr>
            <a:noAutofit/>
          </a:bodyPr>
          <a:lstStyle/>
          <a:p>
            <a:pPr algn="l"/>
            <a:r>
              <a:rPr lang="de-CH" sz="1800" b="1" i="0" u="none" strike="noStrike" baseline="0" dirty="0">
                <a:highlight>
                  <a:srgbClr val="E2F0D9"/>
                </a:highlight>
                <a:latin typeface="Arial,Bold"/>
              </a:rPr>
              <a:t>Änderungsantrag 1: </a:t>
            </a:r>
            <a:r>
              <a:rPr lang="de-CH" sz="1800" b="0" i="0" u="none" strike="noStrike" baseline="0" dirty="0">
                <a:highlight>
                  <a:srgbClr val="E2F0D9"/>
                </a:highlight>
                <a:latin typeface="Arial" panose="020B0604020202020204" pitchFamily="34" charset="0"/>
              </a:rPr>
              <a:t>Vollständige Streichung des Betrages über CHF 10'000'000.00 der Budgetposition INV01095, Schulhausneubau.</a:t>
            </a:r>
          </a:p>
          <a:p>
            <a:pPr algn="l"/>
            <a:r>
              <a:rPr lang="de-CH" sz="1800" b="1" i="0" u="none" strike="noStrike" baseline="0" dirty="0">
                <a:latin typeface="Arial,Bold"/>
              </a:rPr>
              <a:t>Begründung</a:t>
            </a:r>
            <a:r>
              <a:rPr lang="de-CH" sz="1800" b="0" i="0" u="none" strike="noStrike" baseline="0" dirty="0">
                <a:latin typeface="Arial" panose="020B0604020202020204" pitchFamily="34" charset="0"/>
              </a:rPr>
              <a:t>: Ein Budget hat die Ist-Situation im kommenden Jahr abzubilden. Da der Abstimmungsentscheid vor dem Verwaltungsgericht hängig ist, ist mit einem Baustart 2024 nicht zu rechnen. Damit werden auch keine Mittel benötigt und deshalb ist die Budgetposition zu streichen.</a:t>
            </a:r>
          </a:p>
          <a:p>
            <a:pPr algn="l"/>
            <a:endParaRPr lang="de-CH" sz="1800" b="0" i="0" u="none" strike="noStrike" baseline="0" dirty="0">
              <a:latin typeface="Arial" panose="020B0604020202020204" pitchFamily="34" charset="0"/>
            </a:endParaRPr>
          </a:p>
          <a:p>
            <a:pPr algn="l"/>
            <a:r>
              <a:rPr lang="de-CH" sz="1800" b="1" i="0" u="none" strike="noStrike" baseline="0" dirty="0">
                <a:highlight>
                  <a:srgbClr val="E2F0D9"/>
                </a:highlight>
                <a:latin typeface="Arial,Bold"/>
              </a:rPr>
              <a:t>Änderungsantrag 2: </a:t>
            </a:r>
            <a:r>
              <a:rPr lang="de-CH" sz="1800" b="0" i="0" u="none" strike="noStrike" baseline="0" dirty="0">
                <a:highlight>
                  <a:srgbClr val="E2F0D9"/>
                </a:highlight>
                <a:latin typeface="Arial" panose="020B0604020202020204" pitchFamily="34" charset="0"/>
              </a:rPr>
              <a:t>Anpassung des Betrages über CHF 400'000.00 auf CHF 160'000.00 der Budgetposition INV01066, Asylbewerberunterkunft.</a:t>
            </a:r>
          </a:p>
          <a:p>
            <a:pPr algn="l"/>
            <a:r>
              <a:rPr lang="de-CH" sz="1800" b="1" i="0" u="none" strike="noStrike" baseline="0" dirty="0">
                <a:latin typeface="Arial,Bold"/>
              </a:rPr>
              <a:t>Begründung: </a:t>
            </a:r>
            <a:r>
              <a:rPr lang="de-CH" sz="1800" b="0" i="0" u="none" strike="noStrike" baseline="0" dirty="0">
                <a:latin typeface="Arial" panose="020B0604020202020204" pitchFamily="34" charset="0"/>
              </a:rPr>
              <a:t>Die Gemeinde soll kostenschonend zuerst Umnutzungsmöglichkeiten von bestehenden Gemeindeliegenschaften prüfen und wahrnehmen, bevor ein Neubau realisiert wird. Ein Betrag von CHF 160’000.- sollte dafür ausreichen</a:t>
            </a:r>
          </a:p>
          <a:p>
            <a:pPr algn="l"/>
            <a:endParaRPr lang="de-CH" sz="1800" b="0" i="0" u="none" strike="noStrike" baseline="0" dirty="0">
              <a:latin typeface="Arial" panose="020B0604020202020204" pitchFamily="34" charset="0"/>
            </a:endParaRPr>
          </a:p>
          <a:p>
            <a:pPr algn="l"/>
            <a:r>
              <a:rPr lang="de-CH" sz="1800" b="1" i="0" u="none" strike="noStrike" baseline="0" dirty="0">
                <a:highlight>
                  <a:srgbClr val="E2F0D9"/>
                </a:highlight>
                <a:latin typeface="Arial,Bold"/>
              </a:rPr>
              <a:t>Änderungsantrag 3: </a:t>
            </a:r>
            <a:r>
              <a:rPr lang="de-CH" sz="1800" b="0" i="0" u="none" strike="noStrike" baseline="0" dirty="0">
                <a:highlight>
                  <a:srgbClr val="E2F0D9"/>
                </a:highlight>
                <a:latin typeface="Arial" panose="020B0604020202020204" pitchFamily="34" charset="0"/>
              </a:rPr>
              <a:t>Streichung der beantragten Steuererhöhung von 67% auf 73%.</a:t>
            </a:r>
          </a:p>
          <a:p>
            <a:pPr algn="l"/>
            <a:r>
              <a:rPr lang="de-CH" sz="1800" b="0" i="0" u="none" strike="noStrike" baseline="0" dirty="0">
                <a:latin typeface="Arial" panose="020B0604020202020204" pitchFamily="34" charset="0"/>
              </a:rPr>
              <a:t>Begründung: Aufgrund der Einsparungen, die gemäss Änderungsantrag 2 realisiert werden können und ein Steuerprozent CHF 40'000.00 entspricht, ist eine Steuererhöhung auf Vorrat weder notwendig noch erlaubt (Art. 92, Abs. 1 Gemeindegesetz des Kantons Zürich) und deshalb ist der Steuersatz bei 67% zu belassen.</a:t>
            </a:r>
            <a:endParaRPr lang="de-CH" sz="1400" dirty="0"/>
          </a:p>
          <a:p>
            <a:pPr marL="342900" indent="-342900">
              <a:lnSpc>
                <a:spcPct val="100000"/>
              </a:lnSpc>
              <a:spcAft>
                <a:spcPts val="600"/>
              </a:spcAft>
              <a:buFont typeface="Wingdings" panose="05000000000000000000" pitchFamily="2" charset="2"/>
              <a:buChar char="§"/>
            </a:pPr>
            <a:endParaRPr lang="de-CH" sz="2300" dirty="0"/>
          </a:p>
        </p:txBody>
      </p:sp>
    </p:spTree>
    <p:extLst>
      <p:ext uri="{BB962C8B-B14F-4D97-AF65-F5344CB8AC3E}">
        <p14:creationId xmlns:p14="http://schemas.microsoft.com/office/powerpoint/2010/main" val="24460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Budget 2024</a:t>
            </a:r>
          </a:p>
        </p:txBody>
      </p:sp>
      <p:sp>
        <p:nvSpPr>
          <p:cNvPr id="3" name="Textplatzhalter 2"/>
          <p:cNvSpPr>
            <a:spLocks noGrp="1"/>
          </p:cNvSpPr>
          <p:nvPr>
            <p:ph type="body" sz="quarter" idx="10"/>
          </p:nvPr>
        </p:nvSpPr>
        <p:spPr>
          <a:xfrm>
            <a:off x="323850" y="1016534"/>
            <a:ext cx="11520488" cy="5300813"/>
          </a:xfrm>
        </p:spPr>
        <p:txBody>
          <a:bodyPr>
            <a:noAutofit/>
          </a:bodyPr>
          <a:lstStyle/>
          <a:p>
            <a:pPr marL="542925" indent="-542925" algn="ctr">
              <a:lnSpc>
                <a:spcPct val="100000"/>
              </a:lnSpc>
              <a:spcBef>
                <a:spcPts val="0"/>
              </a:spcBef>
              <a:spcAft>
                <a:spcPts val="600"/>
              </a:spcAft>
            </a:pPr>
            <a:r>
              <a:rPr lang="de-DE" sz="2400" b="1" dirty="0"/>
              <a:t>Antrag an die Gemeindeversammlung</a:t>
            </a:r>
          </a:p>
          <a:p>
            <a:pPr marL="542925" indent="-542925" algn="ctr">
              <a:lnSpc>
                <a:spcPct val="100000"/>
              </a:lnSpc>
              <a:spcBef>
                <a:spcPts val="0"/>
              </a:spcBef>
              <a:spcAft>
                <a:spcPts val="600"/>
              </a:spcAft>
            </a:pPr>
            <a:endParaRPr lang="de-DE" sz="2400" b="1" dirty="0"/>
          </a:p>
          <a:p>
            <a:pPr marL="542925" indent="-542925">
              <a:lnSpc>
                <a:spcPct val="100000"/>
              </a:lnSpc>
              <a:spcBef>
                <a:spcPts val="0"/>
              </a:spcBef>
              <a:spcAft>
                <a:spcPts val="600"/>
              </a:spcAft>
              <a:buAutoNum type="arabicPeriod"/>
            </a:pPr>
            <a:r>
              <a:rPr lang="de-DE" dirty="0"/>
              <a:t>Das </a:t>
            </a:r>
            <a:r>
              <a:rPr lang="de-DE" b="1" u="sng" dirty="0"/>
              <a:t>Budget</a:t>
            </a:r>
            <a:r>
              <a:rPr lang="de-DE" u="sng" dirty="0"/>
              <a:t> </a:t>
            </a:r>
            <a:r>
              <a:rPr lang="de-DE" dirty="0"/>
              <a:t>der Politischen </a:t>
            </a:r>
            <a:r>
              <a:rPr lang="de-DE" b="1" u="sng" dirty="0"/>
              <a:t>Gemeinde</a:t>
            </a:r>
            <a:r>
              <a:rPr lang="de-DE" dirty="0"/>
              <a:t> für das Jahr 2024 wird </a:t>
            </a:r>
            <a:r>
              <a:rPr lang="de-DE" u="sng" dirty="0"/>
              <a:t>genehmigt</a:t>
            </a:r>
            <a:r>
              <a:rPr lang="de-DE" dirty="0"/>
              <a:t>. </a:t>
            </a:r>
          </a:p>
          <a:p>
            <a:pPr>
              <a:lnSpc>
                <a:spcPct val="100000"/>
              </a:lnSpc>
              <a:spcBef>
                <a:spcPts val="0"/>
              </a:spcBef>
              <a:spcAft>
                <a:spcPts val="600"/>
              </a:spcAft>
            </a:pPr>
            <a:endParaRPr lang="de-DE" dirty="0"/>
          </a:p>
          <a:p>
            <a:pPr>
              <a:lnSpc>
                <a:spcPct val="100000"/>
              </a:lnSpc>
              <a:spcBef>
                <a:spcPts val="0"/>
              </a:spcBef>
              <a:spcAft>
                <a:spcPts val="600"/>
              </a:spcAft>
            </a:pPr>
            <a:r>
              <a:rPr lang="de-DE" dirty="0"/>
              <a:t>Die Erfolgsrechnung zeigt einen </a:t>
            </a:r>
            <a:r>
              <a:rPr lang="de-DE" b="1" dirty="0"/>
              <a:t>Aufwand</a:t>
            </a:r>
            <a:r>
              <a:rPr lang="de-DE" dirty="0"/>
              <a:t> von </a:t>
            </a:r>
            <a:r>
              <a:rPr lang="de-DE" b="1" dirty="0"/>
              <a:t>CHF 14‘269‘916.53 </a:t>
            </a:r>
            <a:r>
              <a:rPr lang="de-DE" dirty="0"/>
              <a:t>und einen </a:t>
            </a:r>
            <a:r>
              <a:rPr lang="de-DE" b="1" dirty="0"/>
              <a:t>Ertrag</a:t>
            </a:r>
            <a:r>
              <a:rPr lang="de-DE" dirty="0"/>
              <a:t> von</a:t>
            </a:r>
            <a:br>
              <a:rPr lang="de-DE" dirty="0"/>
            </a:br>
            <a:r>
              <a:rPr lang="de-DE" b="1" dirty="0"/>
              <a:t>CHF 11‘244‘656.87 </a:t>
            </a:r>
            <a:r>
              <a:rPr lang="de-DE" dirty="0"/>
              <a:t>auf, sodass ein durch Steuern zu deckender Aufwandüberschuss von </a:t>
            </a:r>
            <a:br>
              <a:rPr lang="de-DE" dirty="0"/>
            </a:br>
            <a:r>
              <a:rPr lang="de-DE" dirty="0"/>
              <a:t>CHF 3‘025‘259.66 verbleibt. Der daraus resultierende Ertragsüberschuss von CHF 22‘340.34 wird dem Eigenkapital zugewiesen.</a:t>
            </a:r>
          </a:p>
          <a:p>
            <a:pPr>
              <a:lnSpc>
                <a:spcPct val="100000"/>
              </a:lnSpc>
              <a:spcBef>
                <a:spcPts val="0"/>
              </a:spcBef>
              <a:spcAft>
                <a:spcPts val="600"/>
              </a:spcAft>
            </a:pPr>
            <a:br>
              <a:rPr lang="de-CH" sz="2000" dirty="0"/>
            </a:br>
            <a:r>
              <a:rPr lang="de-DE" sz="2000" dirty="0"/>
              <a:t>Mit Ausgaben von </a:t>
            </a:r>
            <a:r>
              <a:rPr lang="de-DE" dirty="0"/>
              <a:t>CHF</a:t>
            </a:r>
            <a:r>
              <a:rPr lang="de-DE" sz="2000" dirty="0"/>
              <a:t> 12‘828‘000.00 und Einnahmen von </a:t>
            </a:r>
            <a:r>
              <a:rPr lang="de-DE" dirty="0"/>
              <a:t>CHF</a:t>
            </a:r>
            <a:r>
              <a:rPr lang="de-DE" sz="2000" dirty="0"/>
              <a:t> 94‘000.00 betragen die </a:t>
            </a:r>
            <a:r>
              <a:rPr lang="de-DE" sz="2000" b="1" dirty="0"/>
              <a:t>Nettoinvestitionen</a:t>
            </a:r>
            <a:r>
              <a:rPr lang="de-DE" sz="2000" dirty="0"/>
              <a:t> im </a:t>
            </a:r>
            <a:r>
              <a:rPr lang="de-DE" sz="2000" b="1" dirty="0"/>
              <a:t>Verwaltungsvermögen </a:t>
            </a:r>
            <a:r>
              <a:rPr lang="de-DE" b="1" dirty="0"/>
              <a:t>CHF</a:t>
            </a:r>
            <a:r>
              <a:rPr lang="de-DE" sz="2000" b="1" dirty="0"/>
              <a:t> 12‘734‘000.00</a:t>
            </a:r>
            <a:r>
              <a:rPr lang="de-DE" sz="2000" dirty="0"/>
              <a:t>. Die Investitionsrechnung im </a:t>
            </a:r>
            <a:r>
              <a:rPr lang="de-DE" sz="2000" b="1" dirty="0"/>
              <a:t>Finanzvermögen</a:t>
            </a:r>
            <a:r>
              <a:rPr lang="de-DE" sz="2000" dirty="0"/>
              <a:t> schliesst mit einer </a:t>
            </a:r>
            <a:r>
              <a:rPr lang="de-DE" sz="2000" b="1" dirty="0"/>
              <a:t>Nettoveränderung</a:t>
            </a:r>
            <a:r>
              <a:rPr lang="de-DE" sz="2000" dirty="0"/>
              <a:t> im Betrag von </a:t>
            </a:r>
            <a:r>
              <a:rPr lang="de-DE" b="1" dirty="0"/>
              <a:t>CHF</a:t>
            </a:r>
            <a:r>
              <a:rPr lang="de-DE" sz="2000" b="1" dirty="0"/>
              <a:t> 150‘000.00 </a:t>
            </a:r>
            <a:r>
              <a:rPr lang="de-DE" sz="2000" dirty="0"/>
              <a:t>ab.</a:t>
            </a:r>
          </a:p>
          <a:p>
            <a:pPr>
              <a:lnSpc>
                <a:spcPct val="100000"/>
              </a:lnSpc>
              <a:spcBef>
                <a:spcPts val="0"/>
              </a:spcBef>
              <a:spcAft>
                <a:spcPts val="600"/>
              </a:spcAft>
            </a:pPr>
            <a:endParaRPr lang="de-CH" sz="2000" dirty="0"/>
          </a:p>
          <a:p>
            <a:pPr marL="542925" indent="-542925">
              <a:lnSpc>
                <a:spcPct val="100000"/>
              </a:lnSpc>
              <a:spcBef>
                <a:spcPts val="0"/>
              </a:spcBef>
              <a:spcAft>
                <a:spcPts val="600"/>
              </a:spcAft>
              <a:buFont typeface="+mj-lt"/>
              <a:buAutoNum type="arabicPeriod" startAt="2"/>
            </a:pPr>
            <a:r>
              <a:rPr lang="de-CH" dirty="0"/>
              <a:t>Der </a:t>
            </a:r>
            <a:r>
              <a:rPr lang="de-CH" b="1" u="sng" dirty="0"/>
              <a:t>Steuerfuss</a:t>
            </a:r>
            <a:r>
              <a:rPr lang="de-CH" dirty="0"/>
              <a:t> für die Politische Gemeinde Weiach wird auf </a:t>
            </a:r>
            <a:r>
              <a:rPr lang="de-CH" b="1" u="sng" dirty="0"/>
              <a:t>73%</a:t>
            </a:r>
            <a:r>
              <a:rPr lang="de-CH" dirty="0"/>
              <a:t> </a:t>
            </a:r>
            <a:r>
              <a:rPr lang="de-DE" dirty="0"/>
              <a:t>(Vorjahr 67%) </a:t>
            </a:r>
            <a:r>
              <a:rPr lang="de-CH" b="1" u="sng" dirty="0"/>
              <a:t>festgesetzt.</a:t>
            </a:r>
          </a:p>
          <a:p>
            <a:pPr marL="542925" indent="-542925">
              <a:lnSpc>
                <a:spcPct val="120000"/>
              </a:lnSpc>
              <a:spcAft>
                <a:spcPts val="1200"/>
              </a:spcAft>
              <a:buAutoNum type="arabicPeriod" startAt="3"/>
            </a:pPr>
            <a:endParaRPr lang="de-CH" dirty="0"/>
          </a:p>
        </p:txBody>
      </p:sp>
      <p:sp>
        <p:nvSpPr>
          <p:cNvPr id="5" name="Textplatzhalter 3"/>
          <p:cNvSpPr>
            <a:spLocks noGrp="1"/>
          </p:cNvSpPr>
          <p:nvPr>
            <p:ph type="body" sz="quarter" idx="15"/>
          </p:nvPr>
        </p:nvSpPr>
        <p:spPr>
          <a:xfrm>
            <a:off x="9877425" y="314325"/>
            <a:ext cx="2071689" cy="476250"/>
          </a:xfrm>
        </p:spPr>
        <p:txBody>
          <a:bodyPr>
            <a:normAutofit fontScale="77500" lnSpcReduction="20000"/>
          </a:bodyPr>
          <a:lstStyle/>
          <a:p>
            <a:pPr marL="0" indent="0" algn="r">
              <a:buNone/>
            </a:pPr>
            <a:r>
              <a:rPr lang="de-CH" b="1" dirty="0">
                <a:latin typeface="Arial" panose="020B0604020202020204" pitchFamily="34" charset="0"/>
                <a:cs typeface="Arial" panose="020B0604020202020204" pitchFamily="34" charset="0"/>
              </a:rPr>
              <a:t>Traktandum 1</a:t>
            </a:r>
          </a:p>
        </p:txBody>
      </p:sp>
    </p:spTree>
    <p:extLst>
      <p:ext uri="{BB962C8B-B14F-4D97-AF65-F5344CB8AC3E}">
        <p14:creationId xmlns:p14="http://schemas.microsoft.com/office/powerpoint/2010/main" val="228143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normAutofit/>
          </a:bodyPr>
          <a:lstStyle/>
          <a:p>
            <a:r>
              <a:rPr lang="de-CH" dirty="0"/>
              <a:t>Budget 2024</a:t>
            </a:r>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sp>
        <p:nvSpPr>
          <p:cNvPr id="6" name="Inhaltsplatzhalter 2"/>
          <p:cNvSpPr txBox="1">
            <a:spLocks/>
          </p:cNvSpPr>
          <p:nvPr/>
        </p:nvSpPr>
        <p:spPr>
          <a:xfrm>
            <a:off x="342899" y="1180780"/>
            <a:ext cx="11520487" cy="52485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CH" sz="2400" dirty="0">
              <a:solidFill>
                <a:prstClr val="black"/>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a:blip r:embed="rId2"/>
          <a:stretch>
            <a:fillRect/>
          </a:stretch>
        </p:blipFill>
        <p:spPr>
          <a:xfrm>
            <a:off x="2898854" y="2600325"/>
            <a:ext cx="6397546" cy="3190875"/>
          </a:xfrm>
          <a:prstGeom prst="rect">
            <a:avLst/>
          </a:prstGeom>
          <a:ln>
            <a:noFill/>
          </a:ln>
          <a:effectLst>
            <a:outerShdw blurRad="292100" dist="139700" dir="2700000" algn="tl" rotWithShape="0">
              <a:srgbClr val="333333">
                <a:alpha val="65000"/>
              </a:srgbClr>
            </a:outerShdw>
          </a:effectLst>
        </p:spPr>
      </p:pic>
      <p:sp>
        <p:nvSpPr>
          <p:cNvPr id="8" name="Textplatzhalter 2"/>
          <p:cNvSpPr>
            <a:spLocks noGrp="1"/>
          </p:cNvSpPr>
          <p:nvPr>
            <p:ph type="body" sz="quarter" idx="10"/>
          </p:nvPr>
        </p:nvSpPr>
        <p:spPr>
          <a:xfrm>
            <a:off x="335756" y="1814363"/>
            <a:ext cx="11520488" cy="1052662"/>
          </a:xfrm>
        </p:spPr>
        <p:txBody>
          <a:bodyPr>
            <a:normAutofit/>
          </a:bodyPr>
          <a:lstStyle/>
          <a:p>
            <a:pPr algn="ctr"/>
            <a:r>
              <a:rPr lang="de-CH" sz="4000" b="1" dirty="0"/>
              <a:t>Abstimmung Budget 2024</a:t>
            </a:r>
          </a:p>
        </p:txBody>
      </p:sp>
    </p:spTree>
    <p:extLst>
      <p:ext uri="{BB962C8B-B14F-4D97-AF65-F5344CB8AC3E}">
        <p14:creationId xmlns:p14="http://schemas.microsoft.com/office/powerpoint/2010/main" val="206592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Traktandum 2</a:t>
            </a:r>
          </a:p>
        </p:txBody>
      </p:sp>
      <p:sp>
        <p:nvSpPr>
          <p:cNvPr id="3" name="Textplatzhalter 2"/>
          <p:cNvSpPr>
            <a:spLocks noGrp="1"/>
          </p:cNvSpPr>
          <p:nvPr>
            <p:ph type="body" sz="quarter" idx="10"/>
          </p:nvPr>
        </p:nvSpPr>
        <p:spPr>
          <a:xfrm>
            <a:off x="335756" y="1814362"/>
            <a:ext cx="11520488" cy="1843237"/>
          </a:xfrm>
        </p:spPr>
        <p:txBody>
          <a:bodyPr>
            <a:noAutofit/>
          </a:bodyPr>
          <a:lstStyle/>
          <a:p>
            <a:pPr algn="ctr"/>
            <a:r>
              <a:rPr lang="de-CH" sz="4000" b="1" dirty="0"/>
              <a:t>Beantwortung der Anfrage im Sinne von</a:t>
            </a:r>
            <a:br>
              <a:rPr lang="de-CH" sz="4000" b="1" dirty="0"/>
            </a:br>
            <a:r>
              <a:rPr lang="de-CH" sz="4000" b="1" dirty="0"/>
              <a:t>§ 17 des kantonalen Gemeindegesetzes</a:t>
            </a:r>
          </a:p>
          <a:p>
            <a:pPr algn="ctr"/>
            <a:endParaRPr lang="de-CH" sz="4000" b="1" dirty="0"/>
          </a:p>
          <a:p>
            <a:pPr algn="ctr"/>
            <a:endParaRPr lang="de-CH" sz="4000" b="1" dirty="0"/>
          </a:p>
          <a:p>
            <a:pPr algn="ctr"/>
            <a:r>
              <a:rPr lang="de-CH" sz="4000" b="1" dirty="0">
                <a:solidFill>
                  <a:schemeClr val="accent1">
                    <a:lumMod val="75000"/>
                  </a:schemeClr>
                </a:solidFill>
              </a:rPr>
              <a:t>Es sind keine Anfragen eingegangen</a:t>
            </a:r>
            <a:br>
              <a:rPr lang="de-CH" sz="4000" b="1" dirty="0"/>
            </a:br>
            <a:endParaRPr lang="de-CH" sz="4000" b="1" dirty="0"/>
          </a:p>
        </p:txBody>
      </p:sp>
    </p:spTree>
    <p:extLst>
      <p:ext uri="{BB962C8B-B14F-4D97-AF65-F5344CB8AC3E}">
        <p14:creationId xmlns:p14="http://schemas.microsoft.com/office/powerpoint/2010/main" val="215645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Rechtsmittel</a:t>
            </a:r>
          </a:p>
        </p:txBody>
      </p:sp>
      <p:sp>
        <p:nvSpPr>
          <p:cNvPr id="3" name="Textplatzhalter 2"/>
          <p:cNvSpPr>
            <a:spLocks noGrp="1"/>
          </p:cNvSpPr>
          <p:nvPr>
            <p:ph type="body" sz="quarter" idx="10"/>
          </p:nvPr>
        </p:nvSpPr>
        <p:spPr>
          <a:xfrm>
            <a:off x="323850" y="1060744"/>
            <a:ext cx="11520488" cy="4949407"/>
          </a:xfrm>
        </p:spPr>
        <p:txBody>
          <a:bodyPr>
            <a:noAutofit/>
          </a:bodyPr>
          <a:lstStyle/>
          <a:p>
            <a:pPr marL="342900" indent="-342900">
              <a:lnSpc>
                <a:spcPct val="100000"/>
              </a:lnSpc>
              <a:spcBef>
                <a:spcPts val="600"/>
              </a:spcBef>
              <a:spcAft>
                <a:spcPts val="600"/>
              </a:spcAft>
              <a:buFont typeface="Arial" panose="020B0604020202020204" pitchFamily="34" charset="0"/>
              <a:buChar char="•"/>
              <a:defRPr/>
            </a:pPr>
            <a:r>
              <a:rPr lang="de-CH" sz="2400" dirty="0"/>
              <a:t>Sind </a:t>
            </a:r>
            <a:r>
              <a:rPr lang="de-CH" sz="2400" b="1" dirty="0"/>
              <a:t>Einwände</a:t>
            </a:r>
            <a:r>
              <a:rPr lang="de-CH" sz="2400" dirty="0"/>
              <a:t> gegen die Versammlungsführung zu erheben? Ist dies der Fall, müssten diese </a:t>
            </a:r>
            <a:r>
              <a:rPr lang="de-CH" sz="2400" b="1" dirty="0"/>
              <a:t>jetzt</a:t>
            </a:r>
            <a:r>
              <a:rPr lang="de-CH" sz="2400" dirty="0"/>
              <a:t> angebracht werden.</a:t>
            </a:r>
          </a:p>
          <a:p>
            <a:pPr marL="342900" indent="-342900">
              <a:lnSpc>
                <a:spcPct val="100000"/>
              </a:lnSpc>
              <a:spcBef>
                <a:spcPts val="600"/>
              </a:spcBef>
              <a:spcAft>
                <a:spcPts val="600"/>
              </a:spcAft>
              <a:buFont typeface="Arial" panose="020B0604020202020204" pitchFamily="34" charset="0"/>
              <a:buChar char="•"/>
              <a:defRPr/>
            </a:pPr>
            <a:r>
              <a:rPr lang="de-CH" sz="2400" b="1" dirty="0"/>
              <a:t>Rekurs in Stimmrechtssachen </a:t>
            </a:r>
            <a:br>
              <a:rPr lang="de-CH" sz="2400" b="1" dirty="0"/>
            </a:br>
            <a:r>
              <a:rPr lang="de-CH" sz="2400" dirty="0"/>
              <a:t>Die Verletzung von Vorschriften über die politischen Rechte kann mit Rekurs in Stimmrechtssachen </a:t>
            </a:r>
            <a:r>
              <a:rPr lang="de-CH" sz="2400" b="1" dirty="0"/>
              <a:t>innert 5 Tagen, </a:t>
            </a:r>
            <a:r>
              <a:rPr lang="de-CH" sz="2400" dirty="0"/>
              <a:t>von der amtlichen Veröffentlichung an gerechnet, schriftlich beim Bezirksrat Dielsdorf geltend gemacht werden. Der Rekurs gegen die Verletzung von Verfahrensvorschriften in der Gemeindeversammlung setzt voraus, dass diese in der Versammlung gerügt worden ist.</a:t>
            </a:r>
          </a:p>
          <a:p>
            <a:pPr marL="342900" indent="-342900">
              <a:lnSpc>
                <a:spcPct val="100000"/>
              </a:lnSpc>
              <a:spcBef>
                <a:spcPts val="600"/>
              </a:spcBef>
              <a:spcAft>
                <a:spcPts val="600"/>
              </a:spcAft>
              <a:buFont typeface="Arial" panose="020B0604020202020204" pitchFamily="34" charset="0"/>
              <a:buChar char="•"/>
              <a:defRPr/>
            </a:pPr>
            <a:r>
              <a:rPr lang="de-CH" sz="2400" b="1" dirty="0"/>
              <a:t>Rekurs </a:t>
            </a:r>
            <a:br>
              <a:rPr lang="de-CH" sz="2400" b="1" dirty="0"/>
            </a:br>
            <a:r>
              <a:rPr lang="de-CH" sz="2400" dirty="0"/>
              <a:t>Im Übrigen kann gegen Beschlüsse der Gemeindeversammlung </a:t>
            </a:r>
            <a:r>
              <a:rPr lang="de-CH" sz="2400" b="1" dirty="0"/>
              <a:t>innert 30 Tagen</a:t>
            </a:r>
            <a:r>
              <a:rPr lang="de-CH" sz="2400" dirty="0"/>
              <a:t>, von der amtlichen Veröffentlichung an gerechnet, beim Bezirksrat Dielsdorf schriftlich Rekurs erhoben werden.  </a:t>
            </a:r>
            <a:endParaRPr lang="de-CH" sz="2400" b="1" dirty="0"/>
          </a:p>
          <a:p>
            <a:pPr>
              <a:lnSpc>
                <a:spcPct val="100000"/>
              </a:lnSpc>
              <a:spcBef>
                <a:spcPts val="600"/>
              </a:spcBef>
              <a:spcAft>
                <a:spcPts val="1200"/>
              </a:spcAft>
            </a:pPr>
            <a:endParaRPr lang="de-CH" sz="2400" dirty="0"/>
          </a:p>
        </p:txBody>
      </p:sp>
    </p:spTree>
    <p:extLst>
      <p:ext uri="{BB962C8B-B14F-4D97-AF65-F5344CB8AC3E}">
        <p14:creationId xmlns:p14="http://schemas.microsoft.com/office/powerpoint/2010/main" val="51055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Protokoll</a:t>
            </a:r>
          </a:p>
        </p:txBody>
      </p:sp>
      <p:sp>
        <p:nvSpPr>
          <p:cNvPr id="3" name="Textplatzhalter 2"/>
          <p:cNvSpPr>
            <a:spLocks noGrp="1"/>
          </p:cNvSpPr>
          <p:nvPr>
            <p:ph type="body" sz="quarter" idx="10"/>
          </p:nvPr>
        </p:nvSpPr>
        <p:spPr/>
        <p:txBody>
          <a:bodyPr>
            <a:normAutofit/>
          </a:bodyPr>
          <a:lstStyle/>
          <a:p>
            <a:pPr marL="342900" indent="-342900">
              <a:lnSpc>
                <a:spcPct val="110000"/>
              </a:lnSpc>
              <a:spcAft>
                <a:spcPts val="1200"/>
              </a:spcAft>
              <a:buFont typeface="Arial" panose="020B0604020202020204" pitchFamily="34" charset="0"/>
              <a:buChar char="•"/>
              <a:defRPr/>
            </a:pPr>
            <a:r>
              <a:rPr lang="de-CH" sz="2400" dirty="0"/>
              <a:t>Der Gemeindeschreiber protokolliert die Ergebnisse der Verhandlungen, insbesondere die gefassten Beschlüsse und die Wahlen. Der Präsident und die Stimmenzähler prüfen das Protokoll auf seine Richtigkeit. </a:t>
            </a:r>
          </a:p>
          <a:p>
            <a:pPr marL="342900" indent="-342900">
              <a:lnSpc>
                <a:spcPct val="110000"/>
              </a:lnSpc>
              <a:spcAft>
                <a:spcPts val="1200"/>
              </a:spcAft>
              <a:buFont typeface="Arial" panose="020B0604020202020204" pitchFamily="34" charset="0"/>
              <a:buChar char="•"/>
              <a:defRPr/>
            </a:pPr>
            <a:r>
              <a:rPr lang="de-CH" sz="2400" dirty="0"/>
              <a:t>Das Protokoll liegt den Stimmenzählern am</a:t>
            </a:r>
            <a:br>
              <a:rPr lang="de-CH" sz="2400" dirty="0"/>
            </a:br>
            <a:r>
              <a:rPr lang="de-CH" sz="2400" b="1" dirty="0"/>
              <a:t>Mittwoch, 13. Dezember 2023 </a:t>
            </a:r>
            <a:r>
              <a:rPr lang="de-CH" sz="2400" dirty="0"/>
              <a:t>im Gemeindehaus zur Unterschrift auf. Ab </a:t>
            </a:r>
            <a:r>
              <a:rPr lang="de-CH" sz="2400" b="1" dirty="0"/>
              <a:t>Donnerstag 14. Dezember 2023 </a:t>
            </a:r>
            <a:r>
              <a:rPr lang="de-CH" sz="2400" dirty="0"/>
              <a:t>steht das Protokoll den Stimmberechtigten zur Einsichtnahme offen. </a:t>
            </a:r>
          </a:p>
          <a:p>
            <a:pPr marL="342900" indent="-342900">
              <a:lnSpc>
                <a:spcPct val="110000"/>
              </a:lnSpc>
              <a:spcAft>
                <a:spcPts val="1200"/>
              </a:spcAft>
              <a:buFont typeface="Arial" panose="020B0604020202020204" pitchFamily="34" charset="0"/>
              <a:buChar char="•"/>
              <a:defRPr/>
            </a:pPr>
            <a:r>
              <a:rPr lang="de-CH" sz="2400" dirty="0"/>
              <a:t>Die amtliche Publikation der Beschlüsse erfolgt am </a:t>
            </a:r>
            <a:r>
              <a:rPr lang="de-CH" sz="2400" b="1" dirty="0"/>
              <a:t>Freitag, 8. Dezember 2023 </a:t>
            </a:r>
            <a:r>
              <a:rPr lang="de-CH" sz="2400" dirty="0"/>
              <a:t>auf der Homepage der Gemeinde Weiach (amtliches Publikationsorgan). </a:t>
            </a:r>
          </a:p>
        </p:txBody>
      </p:sp>
    </p:spTree>
    <p:extLst>
      <p:ext uri="{BB962C8B-B14F-4D97-AF65-F5344CB8AC3E}">
        <p14:creationId xmlns:p14="http://schemas.microsoft.com/office/powerpoint/2010/main" val="1587134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Informationen ausserhalb der GV</a:t>
            </a:r>
          </a:p>
        </p:txBody>
      </p:sp>
      <p:sp>
        <p:nvSpPr>
          <p:cNvPr id="3" name="Textplatzhalter 2"/>
          <p:cNvSpPr>
            <a:spLocks noGrp="1"/>
          </p:cNvSpPr>
          <p:nvPr>
            <p:ph type="body" sz="quarter" idx="10"/>
          </p:nvPr>
        </p:nvSpPr>
        <p:spPr/>
        <p:txBody>
          <a:bodyPr>
            <a:normAutofit/>
          </a:bodyPr>
          <a:lstStyle/>
          <a:p>
            <a:pPr algn="ctr"/>
            <a:endParaRPr lang="de-CH" sz="2800" b="1" dirty="0"/>
          </a:p>
          <a:p>
            <a:pPr algn="ctr"/>
            <a:endParaRPr lang="de-CH" sz="2800" b="1" dirty="0"/>
          </a:p>
          <a:p>
            <a:pPr algn="ctr"/>
            <a:r>
              <a:rPr lang="de-CH" sz="2800" b="1" dirty="0"/>
              <a:t>Die offizielle Gemeindeversammlung ist nun beendet.</a:t>
            </a:r>
          </a:p>
          <a:p>
            <a:pPr algn="ctr"/>
            <a:endParaRPr lang="de-CH" sz="2800" b="1" dirty="0"/>
          </a:p>
          <a:p>
            <a:pPr algn="ctr"/>
            <a:r>
              <a:rPr lang="de-CH" sz="2800" dirty="0">
                <a:solidFill>
                  <a:srgbClr val="FF0000"/>
                </a:solidFill>
              </a:rPr>
              <a:t>Es folgen nun weitere Informationen ausserhalb der offiziellen Gemeindeversammlung.</a:t>
            </a:r>
          </a:p>
          <a:p>
            <a:pPr>
              <a:lnSpc>
                <a:spcPct val="110000"/>
              </a:lnSpc>
              <a:spcAft>
                <a:spcPts val="1200"/>
              </a:spcAft>
            </a:pPr>
            <a:endParaRPr lang="de-CH" sz="2800" dirty="0"/>
          </a:p>
        </p:txBody>
      </p:sp>
    </p:spTree>
    <p:extLst>
      <p:ext uri="{BB962C8B-B14F-4D97-AF65-F5344CB8AC3E}">
        <p14:creationId xmlns:p14="http://schemas.microsoft.com/office/powerpoint/2010/main" val="76853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Traktandum 1</a:t>
            </a:r>
          </a:p>
        </p:txBody>
      </p:sp>
      <p:sp>
        <p:nvSpPr>
          <p:cNvPr id="3" name="Textplatzhalter 2"/>
          <p:cNvSpPr>
            <a:spLocks noGrp="1"/>
          </p:cNvSpPr>
          <p:nvPr>
            <p:ph type="body" sz="quarter" idx="10"/>
          </p:nvPr>
        </p:nvSpPr>
        <p:spPr>
          <a:xfrm>
            <a:off x="335756" y="1814363"/>
            <a:ext cx="11520488" cy="1052662"/>
          </a:xfrm>
        </p:spPr>
        <p:txBody>
          <a:bodyPr>
            <a:normAutofit/>
          </a:bodyPr>
          <a:lstStyle/>
          <a:p>
            <a:pPr algn="ctr"/>
            <a:r>
              <a:rPr lang="de-CH" sz="4000" b="1" dirty="0"/>
              <a:t>Genehmigung Budget 2024</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7213" y="2682889"/>
            <a:ext cx="4977573" cy="33178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917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Termine 2024</a:t>
            </a:r>
          </a:p>
        </p:txBody>
      </p:sp>
      <p:sp>
        <p:nvSpPr>
          <p:cNvPr id="5" name="Textplatzhalter 2"/>
          <p:cNvSpPr>
            <a:spLocks noGrp="1"/>
          </p:cNvSpPr>
          <p:nvPr>
            <p:ph type="body" sz="quarter" idx="10"/>
          </p:nvPr>
        </p:nvSpPr>
        <p:spPr>
          <a:xfrm>
            <a:off x="300036" y="1114265"/>
            <a:ext cx="5784057" cy="5305585"/>
          </a:xfrm>
        </p:spPr>
        <p:txBody>
          <a:bodyPr>
            <a:noAutofit/>
          </a:bodyPr>
          <a:lstStyle/>
          <a:p>
            <a:pPr>
              <a:lnSpc>
                <a:spcPct val="150000"/>
              </a:lnSpc>
              <a:spcAft>
                <a:spcPts val="600"/>
              </a:spcAft>
            </a:pPr>
            <a:r>
              <a:rPr lang="de-CH" b="1" u="sng" dirty="0"/>
              <a:t>Gemeindeversammlungen 2024</a:t>
            </a:r>
          </a:p>
          <a:p>
            <a:pPr marL="342900" indent="-342900">
              <a:lnSpc>
                <a:spcPct val="150000"/>
              </a:lnSpc>
              <a:spcAft>
                <a:spcPts val="600"/>
              </a:spcAft>
              <a:buFont typeface="Arial" panose="020B0604020202020204" pitchFamily="34" charset="0"/>
              <a:buChar char="•"/>
            </a:pPr>
            <a:r>
              <a:rPr lang="de-CH" b="1" dirty="0"/>
              <a:t>Donnerstag, 14. März 2024, 19.30 Uhr</a:t>
            </a:r>
            <a:br>
              <a:rPr lang="de-CH" dirty="0"/>
            </a:br>
            <a:r>
              <a:rPr lang="de-CH" dirty="0">
                <a:solidFill>
                  <a:schemeClr val="accent6"/>
                </a:solidFill>
              </a:rPr>
              <a:t>ausserordentliche Gemeindeversammlung</a:t>
            </a:r>
          </a:p>
          <a:p>
            <a:pPr marL="342900" indent="-342900">
              <a:lnSpc>
                <a:spcPct val="150000"/>
              </a:lnSpc>
              <a:spcAft>
                <a:spcPts val="600"/>
              </a:spcAft>
              <a:buFont typeface="Arial" panose="020B0604020202020204" pitchFamily="34" charset="0"/>
              <a:buChar char="•"/>
            </a:pPr>
            <a:r>
              <a:rPr lang="de-CH" b="1" dirty="0"/>
              <a:t>Dienstag, 11. Juni 2024, 19.30 Uhr</a:t>
            </a:r>
            <a:br>
              <a:rPr lang="de-CH" dirty="0"/>
            </a:br>
            <a:r>
              <a:rPr lang="de-CH" dirty="0">
                <a:solidFill>
                  <a:schemeClr val="accent6"/>
                </a:solidFill>
              </a:rPr>
              <a:t>reguläre Gemeindeversammlung</a:t>
            </a:r>
          </a:p>
          <a:p>
            <a:pPr marL="342900" indent="-342900">
              <a:lnSpc>
                <a:spcPct val="150000"/>
              </a:lnSpc>
              <a:spcAft>
                <a:spcPts val="600"/>
              </a:spcAft>
              <a:buFont typeface="Arial" panose="020B0604020202020204" pitchFamily="34" charset="0"/>
              <a:buChar char="•"/>
            </a:pPr>
            <a:r>
              <a:rPr lang="de-CH" b="1" dirty="0"/>
              <a:t>Dienstag, 10. September 2024, 19.30 Uhr</a:t>
            </a:r>
            <a:br>
              <a:rPr lang="de-CH" dirty="0"/>
            </a:br>
            <a:r>
              <a:rPr lang="de-CH" dirty="0">
                <a:solidFill>
                  <a:schemeClr val="accent6"/>
                </a:solidFill>
              </a:rPr>
              <a:t>ausserordentliche Gemeindeversammlung</a:t>
            </a:r>
          </a:p>
          <a:p>
            <a:pPr marL="342900" indent="-342900">
              <a:lnSpc>
                <a:spcPct val="150000"/>
              </a:lnSpc>
              <a:spcAft>
                <a:spcPts val="600"/>
              </a:spcAft>
              <a:buFont typeface="Arial" panose="020B0604020202020204" pitchFamily="34" charset="0"/>
              <a:buChar char="•"/>
            </a:pPr>
            <a:r>
              <a:rPr lang="de-CH" b="1" dirty="0"/>
              <a:t>Donnerstag, 5. Dezember 2024, 19.30 Uhr</a:t>
            </a:r>
            <a:br>
              <a:rPr lang="de-CH" dirty="0"/>
            </a:br>
            <a:r>
              <a:rPr lang="de-CH" dirty="0">
                <a:solidFill>
                  <a:schemeClr val="accent6"/>
                </a:solidFill>
              </a:rPr>
              <a:t>reguläre Gemeindeversammlung</a:t>
            </a:r>
          </a:p>
          <a:p>
            <a:pPr>
              <a:lnSpc>
                <a:spcPct val="150000"/>
              </a:lnSpc>
              <a:spcAft>
                <a:spcPts val="600"/>
              </a:spcAft>
            </a:pPr>
            <a:endParaRPr lang="de-CH" b="1" dirty="0"/>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a:lnSpc>
                <a:spcPct val="150000"/>
              </a:lnSpc>
            </a:pPr>
            <a:endParaRPr lang="de-CH" dirty="0"/>
          </a:p>
        </p:txBody>
      </p:sp>
      <p:sp>
        <p:nvSpPr>
          <p:cNvPr id="6" name="Textplatzhalter 2"/>
          <p:cNvSpPr>
            <a:spLocks noGrp="1"/>
          </p:cNvSpPr>
          <p:nvPr>
            <p:ph type="body" sz="quarter" idx="10"/>
          </p:nvPr>
        </p:nvSpPr>
        <p:spPr>
          <a:xfrm>
            <a:off x="6096000" y="1114265"/>
            <a:ext cx="5748337" cy="5305585"/>
          </a:xfrm>
        </p:spPr>
        <p:txBody>
          <a:bodyPr>
            <a:noAutofit/>
          </a:bodyPr>
          <a:lstStyle/>
          <a:p>
            <a:pPr>
              <a:lnSpc>
                <a:spcPct val="150000"/>
              </a:lnSpc>
              <a:spcAft>
                <a:spcPts val="600"/>
              </a:spcAft>
            </a:pPr>
            <a:r>
              <a:rPr lang="de-CH" b="1" u="sng" dirty="0"/>
              <a:t>Informationsveranstaltungen 2024</a:t>
            </a:r>
          </a:p>
          <a:p>
            <a:pPr marL="342900" indent="-342900">
              <a:lnSpc>
                <a:spcPct val="150000"/>
              </a:lnSpc>
              <a:spcAft>
                <a:spcPts val="600"/>
              </a:spcAft>
              <a:buFont typeface="Arial" panose="020B0604020202020204" pitchFamily="34" charset="0"/>
              <a:buChar char="•"/>
            </a:pPr>
            <a:r>
              <a:rPr lang="de-CH" b="1" dirty="0"/>
              <a:t>Donnerstag, 11. April 2024, 19.30 Uhr </a:t>
            </a:r>
            <a:br>
              <a:rPr lang="de-CH" b="1" dirty="0"/>
            </a:br>
            <a:r>
              <a:rPr lang="de-CH" dirty="0">
                <a:solidFill>
                  <a:schemeClr val="accent6"/>
                </a:solidFill>
              </a:rPr>
              <a:t>Informationsveranstaltung</a:t>
            </a:r>
          </a:p>
          <a:p>
            <a:pPr marL="342900" indent="-342900">
              <a:lnSpc>
                <a:spcPct val="150000"/>
              </a:lnSpc>
              <a:spcAft>
                <a:spcPts val="600"/>
              </a:spcAft>
              <a:buFont typeface="Arial" panose="020B0604020202020204" pitchFamily="34" charset="0"/>
              <a:buChar char="•"/>
            </a:pPr>
            <a:r>
              <a:rPr lang="de-CH" b="1" dirty="0"/>
              <a:t>Dienstag, 22. Oktober 2024, 19.30 Uhr </a:t>
            </a:r>
            <a:br>
              <a:rPr lang="de-CH" b="1" dirty="0"/>
            </a:br>
            <a:r>
              <a:rPr lang="de-CH" dirty="0">
                <a:solidFill>
                  <a:schemeClr val="accent6"/>
                </a:solidFill>
              </a:rPr>
              <a:t>Informationsveranstaltung</a:t>
            </a: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marL="342900" indent="-342900">
              <a:lnSpc>
                <a:spcPct val="150000"/>
              </a:lnSpc>
              <a:spcAft>
                <a:spcPts val="600"/>
              </a:spcAft>
              <a:buFont typeface="Arial" panose="020B0604020202020204" pitchFamily="34" charset="0"/>
              <a:buChar char="•"/>
            </a:pPr>
            <a:endParaRPr lang="de-CH" dirty="0">
              <a:solidFill>
                <a:schemeClr val="accent6"/>
              </a:solidFill>
            </a:endParaRPr>
          </a:p>
          <a:p>
            <a:pPr>
              <a:lnSpc>
                <a:spcPct val="150000"/>
              </a:lnSpc>
            </a:pPr>
            <a:endParaRPr lang="de-CH" dirty="0"/>
          </a:p>
        </p:txBody>
      </p:sp>
    </p:spTree>
    <p:extLst>
      <p:ext uri="{BB962C8B-B14F-4D97-AF65-F5344CB8AC3E}">
        <p14:creationId xmlns:p14="http://schemas.microsoft.com/office/powerpoint/2010/main" val="1669832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Vielen Dank für Ihre Teilnahme</a:t>
            </a:r>
          </a:p>
        </p:txBody>
      </p:sp>
      <p:sp>
        <p:nvSpPr>
          <p:cNvPr id="3" name="Textplatzhalter 2"/>
          <p:cNvSpPr>
            <a:spLocks noGrp="1"/>
          </p:cNvSpPr>
          <p:nvPr>
            <p:ph type="body" sz="quarter" idx="10"/>
          </p:nvPr>
        </p:nvSpPr>
        <p:spPr/>
        <p:txBody>
          <a:bodyPr>
            <a:normAutofit/>
          </a:bodyPr>
          <a:lstStyle/>
          <a:p>
            <a:endParaRPr lang="de-CH" sz="2800" dirty="0"/>
          </a:p>
          <a:p>
            <a:r>
              <a:rPr lang="de-CH" sz="2800" dirty="0"/>
              <a:t>Der </a:t>
            </a:r>
            <a:r>
              <a:rPr lang="de-CH" sz="2800" b="1" dirty="0"/>
              <a:t>Gemeinderat </a:t>
            </a:r>
            <a:r>
              <a:rPr lang="de-CH" sz="2800" dirty="0"/>
              <a:t>und die </a:t>
            </a:r>
            <a:r>
              <a:rPr lang="de-CH" sz="2800" b="1" dirty="0"/>
              <a:t>Verwaltung </a:t>
            </a:r>
            <a:r>
              <a:rPr lang="de-CH" sz="2800" dirty="0"/>
              <a:t>bedanken sich für Ihr Vertrauen und wünschen Ihnen und Ihren Familien </a:t>
            </a:r>
            <a:r>
              <a:rPr lang="de-CH" sz="2800" b="1" dirty="0"/>
              <a:t>frohe Festtage </a:t>
            </a:r>
            <a:r>
              <a:rPr lang="de-CH" sz="2800" dirty="0"/>
              <a:t>und ein </a:t>
            </a:r>
            <a:r>
              <a:rPr lang="de-CH" sz="2800" b="1" dirty="0"/>
              <a:t>gutes neues Jahr</a:t>
            </a:r>
            <a:r>
              <a:rPr lang="de-CH" sz="2800" dirty="0"/>
              <a:t>.</a:t>
            </a:r>
            <a:endParaRPr lang="de-CH" sz="2800" b="1" dirty="0"/>
          </a:p>
          <a:p>
            <a:endParaRPr lang="de-CH" sz="2800" b="1" dirty="0"/>
          </a:p>
          <a:p>
            <a:r>
              <a:rPr lang="de-CH" sz="2800" dirty="0"/>
              <a:t>Im Anschluss an die </a:t>
            </a:r>
            <a:r>
              <a:rPr lang="de-CH" sz="2800" dirty="0" err="1"/>
              <a:t>Gemeindever</a:t>
            </a:r>
            <a:r>
              <a:rPr lang="de-CH" sz="2800" dirty="0"/>
              <a:t>-</a:t>
            </a:r>
            <a:br>
              <a:rPr lang="de-CH" sz="2800" dirty="0"/>
            </a:br>
            <a:r>
              <a:rPr lang="de-CH" sz="2800" dirty="0" err="1"/>
              <a:t>sammlung</a:t>
            </a:r>
            <a:r>
              <a:rPr lang="de-CH" sz="2800" dirty="0"/>
              <a:t> laden wir Sie gerne zum</a:t>
            </a:r>
            <a:br>
              <a:rPr lang="de-CH" sz="2800" dirty="0"/>
            </a:br>
            <a:r>
              <a:rPr lang="de-CH" sz="2800" dirty="0"/>
              <a:t>Apéro ein!</a:t>
            </a:r>
          </a:p>
        </p:txBody>
      </p:sp>
      <p:pic>
        <p:nvPicPr>
          <p:cNvPr id="4" name="Grafik 3"/>
          <p:cNvPicPr>
            <a:picLocks noChangeAspect="1"/>
          </p:cNvPicPr>
          <p:nvPr/>
        </p:nvPicPr>
        <p:blipFill>
          <a:blip r:embed="rId2"/>
          <a:stretch>
            <a:fillRect/>
          </a:stretch>
        </p:blipFill>
        <p:spPr>
          <a:xfrm>
            <a:off x="6642590" y="2799905"/>
            <a:ext cx="4548552" cy="3411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161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normAutofit/>
          </a:bodyPr>
          <a:lstStyle/>
          <a:p>
            <a:r>
              <a:rPr lang="de-CH" dirty="0"/>
              <a:t>Bevölkerungsentwicklung</a:t>
            </a:r>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graphicFrame>
        <p:nvGraphicFramePr>
          <p:cNvPr id="6" name="Diagramm 5"/>
          <p:cNvGraphicFramePr/>
          <p:nvPr>
            <p:extLst>
              <p:ext uri="{D42A27DB-BD31-4B8C-83A1-F6EECF244321}">
                <p14:modId xmlns:p14="http://schemas.microsoft.com/office/powerpoint/2010/main" val="396781882"/>
              </p:ext>
            </p:extLst>
          </p:nvPr>
        </p:nvGraphicFramePr>
        <p:xfrm>
          <a:off x="323850" y="1180780"/>
          <a:ext cx="11625265" cy="49680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Konjunktur, Wirtschaftsprognosen</a:t>
            </a:r>
          </a:p>
        </p:txBody>
      </p:sp>
      <p:sp>
        <p:nvSpPr>
          <p:cNvPr id="3" name="Textplatzhalter 2"/>
          <p:cNvSpPr>
            <a:spLocks noGrp="1"/>
          </p:cNvSpPr>
          <p:nvPr>
            <p:ph type="body" sz="quarter" idx="10"/>
          </p:nvPr>
        </p:nvSpPr>
        <p:spPr/>
        <p:txBody>
          <a:bodyPr>
            <a:normAutofit/>
          </a:bodyPr>
          <a:lstStyle/>
          <a:p>
            <a:pPr marL="457200" indent="-457200">
              <a:spcAft>
                <a:spcPts val="1200"/>
              </a:spcAft>
              <a:buFont typeface="Wingdings" panose="05000000000000000000" pitchFamily="2" charset="2"/>
              <a:buChar char="§"/>
            </a:pPr>
            <a:r>
              <a:rPr lang="de-CH" sz="2800" dirty="0"/>
              <a:t>Wirtschaftliche Lage zeigt sich aktuell unsicher</a:t>
            </a:r>
          </a:p>
          <a:p>
            <a:pPr marL="457200" indent="-457200">
              <a:buFont typeface="Wingdings" panose="05000000000000000000" pitchFamily="2" charset="2"/>
              <a:buChar char="§"/>
            </a:pPr>
            <a:r>
              <a:rPr lang="de-CH" sz="2800" dirty="0"/>
              <a:t>Die politische Weltlage und deren Auswirkungen auf die Kosten-situation der Haushalte ist aktuell nur schwer prognostizierbar</a:t>
            </a:r>
          </a:p>
          <a:p>
            <a:pPr marL="914400" lvl="1" indent="-457200">
              <a:buFont typeface="Wingdings" panose="05000000000000000000" pitchFamily="2" charset="2"/>
              <a:buChar char="§"/>
            </a:pPr>
            <a:r>
              <a:rPr lang="de-CH" sz="2000" dirty="0"/>
              <a:t>Ukraine</a:t>
            </a:r>
          </a:p>
          <a:p>
            <a:pPr marL="914400" lvl="1" indent="-457200">
              <a:buFont typeface="Wingdings" panose="05000000000000000000" pitchFamily="2" charset="2"/>
              <a:buChar char="§"/>
            </a:pPr>
            <a:r>
              <a:rPr lang="de-CH" sz="2000" dirty="0"/>
              <a:t>Israel</a:t>
            </a:r>
          </a:p>
          <a:p>
            <a:pPr marL="914400" lvl="1" indent="-457200">
              <a:spcAft>
                <a:spcPts val="1200"/>
              </a:spcAft>
              <a:buFont typeface="Wingdings" panose="05000000000000000000" pitchFamily="2" charset="2"/>
              <a:buChar char="§"/>
            </a:pPr>
            <a:r>
              <a:rPr lang="de-CH" sz="2000" dirty="0"/>
              <a:t>Inflation</a:t>
            </a:r>
          </a:p>
          <a:p>
            <a:pPr marL="457200" indent="-457200">
              <a:buFont typeface="Wingdings" panose="05000000000000000000" pitchFamily="2" charset="2"/>
              <a:buChar char="§"/>
            </a:pPr>
            <a:r>
              <a:rPr lang="de-CH" sz="2800" dirty="0"/>
              <a:t>Die kostensteigenden Einflüsse auf die Energiekosten sind im Budget 2024 berücksichtigt worden </a:t>
            </a:r>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spTree>
    <p:extLst>
      <p:ext uri="{BB962C8B-B14F-4D97-AF65-F5344CB8AC3E}">
        <p14:creationId xmlns:p14="http://schemas.microsoft.com/office/powerpoint/2010/main" val="203770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CH" dirty="0"/>
              <a:t>Budget 2023 vs. 2024</a:t>
            </a:r>
          </a:p>
        </p:txBody>
      </p:sp>
      <p:sp>
        <p:nvSpPr>
          <p:cNvPr id="4" name="Textplatzhalter 3"/>
          <p:cNvSpPr>
            <a:spLocks noGrp="1"/>
          </p:cNvSpPr>
          <p:nvPr>
            <p:ph type="body" sz="quarter" idx="15"/>
          </p:nvPr>
        </p:nvSpPr>
        <p:spPr/>
        <p:txBody>
          <a:bodyPr>
            <a:normAutofit fontScale="77500" lnSpcReduction="20000"/>
          </a:bodyPr>
          <a:lstStyle/>
          <a:p>
            <a:pPr marL="0" indent="0" algn="r">
              <a:buNone/>
            </a:pPr>
            <a:r>
              <a:rPr lang="de-CH" b="1" dirty="0">
                <a:latin typeface="Arial" panose="020B0604020202020204" pitchFamily="34" charset="0"/>
                <a:cs typeface="Arial" panose="020B0604020202020204" pitchFamily="34" charset="0"/>
              </a:rPr>
              <a:t>Traktandum 1</a:t>
            </a:r>
          </a:p>
        </p:txBody>
      </p:sp>
      <p:graphicFrame>
        <p:nvGraphicFramePr>
          <p:cNvPr id="8" name="Tabelle 7"/>
          <p:cNvGraphicFramePr>
            <a:graphicFrameLocks noGrp="1"/>
          </p:cNvGraphicFramePr>
          <p:nvPr>
            <p:extLst>
              <p:ext uri="{D42A27DB-BD31-4B8C-83A1-F6EECF244321}">
                <p14:modId xmlns:p14="http://schemas.microsoft.com/office/powerpoint/2010/main" val="3999057613"/>
              </p:ext>
            </p:extLst>
          </p:nvPr>
        </p:nvGraphicFramePr>
        <p:xfrm>
          <a:off x="323850" y="1304902"/>
          <a:ext cx="10923556" cy="4450080"/>
        </p:xfrm>
        <a:graphic>
          <a:graphicData uri="http://schemas.openxmlformats.org/drawingml/2006/table">
            <a:tbl>
              <a:tblPr firstRow="1" bandRow="1">
                <a:tableStyleId>{93296810-A885-4BE3-A3E7-6D5BEEA58F35}</a:tableStyleId>
              </a:tblPr>
              <a:tblGrid>
                <a:gridCol w="5005705">
                  <a:extLst>
                    <a:ext uri="{9D8B030D-6E8A-4147-A177-3AD203B41FA5}">
                      <a16:colId xmlns:a16="http://schemas.microsoft.com/office/drawing/2014/main" val="20000"/>
                    </a:ext>
                  </a:extLst>
                </a:gridCol>
                <a:gridCol w="1498092">
                  <a:extLst>
                    <a:ext uri="{9D8B030D-6E8A-4147-A177-3AD203B41FA5}">
                      <a16:colId xmlns:a16="http://schemas.microsoft.com/office/drawing/2014/main" val="20001"/>
                    </a:ext>
                  </a:extLst>
                </a:gridCol>
                <a:gridCol w="1453277">
                  <a:extLst>
                    <a:ext uri="{9D8B030D-6E8A-4147-A177-3AD203B41FA5}">
                      <a16:colId xmlns:a16="http://schemas.microsoft.com/office/drawing/2014/main" val="20002"/>
                    </a:ext>
                  </a:extLst>
                </a:gridCol>
                <a:gridCol w="1513205">
                  <a:extLst>
                    <a:ext uri="{9D8B030D-6E8A-4147-A177-3AD203B41FA5}">
                      <a16:colId xmlns:a16="http://schemas.microsoft.com/office/drawing/2014/main" val="20003"/>
                    </a:ext>
                  </a:extLst>
                </a:gridCol>
                <a:gridCol w="1453277">
                  <a:extLst>
                    <a:ext uri="{9D8B030D-6E8A-4147-A177-3AD203B41FA5}">
                      <a16:colId xmlns:a16="http://schemas.microsoft.com/office/drawing/2014/main" val="20004"/>
                    </a:ext>
                  </a:extLst>
                </a:gridCol>
              </a:tblGrid>
              <a:tr h="370840">
                <a:tc>
                  <a:txBody>
                    <a:bodyPr/>
                    <a:lstStyle/>
                    <a:p>
                      <a:endParaRPr lang="de-CH" sz="1400" b="1" dirty="0">
                        <a:latin typeface="Arial" panose="020B0604020202020204" pitchFamily="34" charset="0"/>
                        <a:cs typeface="Arial" panose="020B0604020202020204" pitchFamily="34" charset="0"/>
                      </a:endParaRPr>
                    </a:p>
                  </a:txBody>
                  <a:tcPr/>
                </a:tc>
                <a:tc>
                  <a:txBody>
                    <a:bodyPr/>
                    <a:lstStyle/>
                    <a:p>
                      <a:pPr algn="l"/>
                      <a:r>
                        <a:rPr lang="de-CH" sz="1400" dirty="0">
                          <a:solidFill>
                            <a:schemeClr val="tx1"/>
                          </a:solidFill>
                          <a:latin typeface="Arial" panose="020B0604020202020204" pitchFamily="34" charset="0"/>
                          <a:cs typeface="Arial" panose="020B0604020202020204" pitchFamily="34" charset="0"/>
                        </a:rPr>
                        <a:t>Soll </a:t>
                      </a:r>
                      <a:r>
                        <a:rPr lang="de-CH" sz="1050" dirty="0">
                          <a:solidFill>
                            <a:schemeClr val="tx1"/>
                          </a:solidFill>
                          <a:latin typeface="Arial" panose="020B0604020202020204" pitchFamily="34" charset="0"/>
                          <a:cs typeface="Arial" panose="020B0604020202020204" pitchFamily="34" charset="0"/>
                        </a:rPr>
                        <a:t>2023</a:t>
                      </a:r>
                    </a:p>
                  </a:txBody>
                  <a:tcPr/>
                </a:tc>
                <a:tc>
                  <a:txBody>
                    <a:bodyPr/>
                    <a:lstStyle/>
                    <a:p>
                      <a:pPr algn="l"/>
                      <a:r>
                        <a:rPr lang="de-CH" sz="1400" dirty="0">
                          <a:solidFill>
                            <a:schemeClr val="tx1"/>
                          </a:solidFill>
                          <a:latin typeface="Arial" panose="020B0604020202020204" pitchFamily="34" charset="0"/>
                          <a:cs typeface="Arial" panose="020B0604020202020204" pitchFamily="34" charset="0"/>
                        </a:rPr>
                        <a:t>Haben </a:t>
                      </a:r>
                      <a:r>
                        <a:rPr lang="de-CH" sz="1050" dirty="0">
                          <a:solidFill>
                            <a:schemeClr val="tx1"/>
                          </a:solidFill>
                          <a:latin typeface="Arial" panose="020B0604020202020204" pitchFamily="34" charset="0"/>
                          <a:cs typeface="Arial" panose="020B0604020202020204" pitchFamily="34" charset="0"/>
                        </a:rPr>
                        <a:t>2023</a:t>
                      </a:r>
                    </a:p>
                  </a:txBody>
                  <a:tcPr/>
                </a:tc>
                <a:tc>
                  <a:txBody>
                    <a:bodyPr/>
                    <a:lstStyle/>
                    <a:p>
                      <a:pPr algn="l"/>
                      <a:r>
                        <a:rPr lang="de-CH" sz="1400" dirty="0">
                          <a:solidFill>
                            <a:schemeClr val="tx1"/>
                          </a:solidFill>
                          <a:latin typeface="Arial" panose="020B0604020202020204" pitchFamily="34" charset="0"/>
                          <a:cs typeface="Arial" panose="020B0604020202020204" pitchFamily="34" charset="0"/>
                        </a:rPr>
                        <a:t>Soll </a:t>
                      </a:r>
                      <a:r>
                        <a:rPr lang="de-CH" sz="1050" dirty="0">
                          <a:solidFill>
                            <a:schemeClr val="tx1"/>
                          </a:solidFill>
                          <a:latin typeface="Arial" panose="020B0604020202020204" pitchFamily="34" charset="0"/>
                          <a:cs typeface="Arial" panose="020B0604020202020204" pitchFamily="34" charset="0"/>
                        </a:rPr>
                        <a:t>2024</a:t>
                      </a:r>
                    </a:p>
                  </a:txBody>
                  <a:tcPr>
                    <a:solidFill>
                      <a:schemeClr val="accent1">
                        <a:lumMod val="40000"/>
                        <a:lumOff val="60000"/>
                      </a:schemeClr>
                    </a:solidFill>
                  </a:tcPr>
                </a:tc>
                <a:tc>
                  <a:txBody>
                    <a:bodyPr/>
                    <a:lstStyle/>
                    <a:p>
                      <a:pPr algn="l"/>
                      <a:r>
                        <a:rPr lang="de-CH" sz="1400" dirty="0">
                          <a:solidFill>
                            <a:schemeClr val="tx1"/>
                          </a:solidFill>
                          <a:latin typeface="Arial" panose="020B0604020202020204" pitchFamily="34" charset="0"/>
                          <a:cs typeface="Arial" panose="020B0604020202020204" pitchFamily="34" charset="0"/>
                        </a:rPr>
                        <a:t>Haben </a:t>
                      </a:r>
                      <a:r>
                        <a:rPr lang="de-CH" sz="1050" dirty="0">
                          <a:solidFill>
                            <a:schemeClr val="tx1"/>
                          </a:solidFill>
                          <a:latin typeface="Arial" panose="020B0604020202020204" pitchFamily="34" charset="0"/>
                          <a:cs typeface="Arial" panose="020B0604020202020204" pitchFamily="34" charset="0"/>
                        </a:rPr>
                        <a:t>2024</a:t>
                      </a:r>
                    </a:p>
                  </a:txBody>
                  <a:tcPr>
                    <a:solidFill>
                      <a:schemeClr val="accent1">
                        <a:lumMod val="40000"/>
                        <a:lumOff val="60000"/>
                      </a:schemeClr>
                    </a:solidFill>
                  </a:tcPr>
                </a:tc>
                <a:extLst>
                  <a:ext uri="{0D108BD9-81ED-4DB2-BD59-A6C34878D82A}">
                    <a16:rowId xmlns:a16="http://schemas.microsoft.com/office/drawing/2014/main" val="1071952921"/>
                  </a:ext>
                </a:extLst>
              </a:tr>
              <a:tr h="370840">
                <a:tc>
                  <a:txBody>
                    <a:bodyPr/>
                    <a:lstStyle/>
                    <a:p>
                      <a:r>
                        <a:rPr lang="de-CH" sz="1400" dirty="0">
                          <a:latin typeface="Arial" panose="020B0604020202020204" pitchFamily="34" charset="0"/>
                          <a:cs typeface="Arial" panose="020B0604020202020204" pitchFamily="34" charset="0"/>
                        </a:rPr>
                        <a:t>Erfolgsrechnung</a:t>
                      </a:r>
                      <a:endParaRPr lang="de-CH" sz="1400" b="1" dirty="0">
                        <a:latin typeface="Arial" panose="020B0604020202020204" pitchFamily="34" charset="0"/>
                        <a:cs typeface="Arial" panose="020B0604020202020204" pitchFamily="34" charset="0"/>
                      </a:endParaRPr>
                    </a:p>
                  </a:txBody>
                  <a:tcPr/>
                </a:tc>
                <a:tc>
                  <a:txBody>
                    <a:bodyPr/>
                    <a:lstStyle/>
                    <a:p>
                      <a:pPr algn="r"/>
                      <a:endParaRPr lang="de-CH" sz="1400" dirty="0">
                        <a:solidFill>
                          <a:schemeClr val="tx1"/>
                        </a:solidFill>
                        <a:latin typeface="Arial" panose="020B0604020202020204" pitchFamily="34" charset="0"/>
                        <a:cs typeface="Arial" panose="020B0604020202020204" pitchFamily="34" charset="0"/>
                      </a:endParaRPr>
                    </a:p>
                  </a:txBody>
                  <a:tcPr/>
                </a:tc>
                <a:tc>
                  <a:txBody>
                    <a:bodyPr/>
                    <a:lstStyle/>
                    <a:p>
                      <a:pPr algn="r"/>
                      <a:endParaRPr lang="de-CH" sz="1400" dirty="0">
                        <a:solidFill>
                          <a:schemeClr val="tx1"/>
                        </a:solidFill>
                        <a:latin typeface="Arial" panose="020B0604020202020204" pitchFamily="34" charset="0"/>
                        <a:cs typeface="Arial" panose="020B0604020202020204" pitchFamily="34" charset="0"/>
                      </a:endParaRPr>
                    </a:p>
                  </a:txBody>
                  <a:tcPr/>
                </a:tc>
                <a:tc>
                  <a:txBody>
                    <a:bodyPr/>
                    <a:lstStyle/>
                    <a:p>
                      <a:pPr algn="r"/>
                      <a:endParaRPr lang="de-CH" sz="14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endParaRPr lang="de-CH" sz="1400" dirty="0">
                        <a:solidFill>
                          <a:schemeClr val="tx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de-CH" sz="1400" dirty="0">
                          <a:latin typeface="Arial" panose="020B0604020202020204" pitchFamily="34" charset="0"/>
                          <a:cs typeface="Arial" panose="020B0604020202020204" pitchFamily="34" charset="0"/>
                        </a:rPr>
                        <a:t>Gesamtaufwand</a:t>
                      </a:r>
                      <a:r>
                        <a:rPr lang="de-CH" sz="1400" baseline="0" dirty="0">
                          <a:latin typeface="Arial" panose="020B0604020202020204" pitchFamily="34" charset="0"/>
                          <a:cs typeface="Arial" panose="020B0604020202020204" pitchFamily="34" charset="0"/>
                        </a:rPr>
                        <a:t> der Erfolgsrechnung</a:t>
                      </a:r>
                      <a:endParaRPr lang="de-CH" sz="1400" dirty="0">
                        <a:latin typeface="Arial" panose="020B0604020202020204" pitchFamily="34" charset="0"/>
                        <a:cs typeface="Arial" panose="020B0604020202020204" pitchFamily="34" charset="0"/>
                      </a:endParaRPr>
                    </a:p>
                  </a:txBody>
                  <a:tcPr/>
                </a:tc>
                <a:tc>
                  <a:txBody>
                    <a:bodyPr/>
                    <a:lstStyle/>
                    <a:p>
                      <a:pPr algn="r"/>
                      <a:r>
                        <a:rPr lang="de-CH" sz="1400" kern="1200" dirty="0">
                          <a:solidFill>
                            <a:schemeClr val="dk1"/>
                          </a:solidFill>
                          <a:latin typeface="Arial" panose="020B0604020202020204" pitchFamily="34" charset="0"/>
                          <a:ea typeface="+mn-ea"/>
                          <a:cs typeface="Arial" panose="020B0604020202020204" pitchFamily="34" charset="0"/>
                        </a:rPr>
                        <a:t>12’565’460.46</a:t>
                      </a:r>
                      <a:r>
                        <a:rPr lang="de-CH" sz="1400" kern="1200" baseline="30000" dirty="0">
                          <a:solidFill>
                            <a:schemeClr val="dk1"/>
                          </a:solidFill>
                          <a:latin typeface="Arial" panose="020B0604020202020204" pitchFamily="34" charset="0"/>
                          <a:ea typeface="+mn-ea"/>
                          <a:cs typeface="Arial" panose="020B0604020202020204" pitchFamily="34" charset="0"/>
                        </a:rPr>
                        <a:t>1</a:t>
                      </a: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r>
                        <a:rPr lang="de-CH" sz="1400" kern="1200" dirty="0">
                          <a:solidFill>
                            <a:schemeClr val="dk1"/>
                          </a:solidFill>
                          <a:latin typeface="Arial" panose="020B0604020202020204" pitchFamily="34" charset="0"/>
                          <a:ea typeface="+mn-ea"/>
                          <a:cs typeface="Arial" panose="020B0604020202020204" pitchFamily="34" charset="0"/>
                        </a:rPr>
                        <a:t>14’269’916.53</a:t>
                      </a:r>
                      <a:r>
                        <a:rPr lang="de-CH" sz="1400" kern="1200" baseline="30000" dirty="0">
                          <a:solidFill>
                            <a:schemeClr val="dk1"/>
                          </a:solidFill>
                          <a:latin typeface="Arial" panose="020B0604020202020204" pitchFamily="34" charset="0"/>
                          <a:ea typeface="+mn-ea"/>
                          <a:cs typeface="Arial" panose="020B0604020202020204" pitchFamily="34" charset="0"/>
                        </a:rPr>
                        <a:t>2</a:t>
                      </a:r>
                    </a:p>
                  </a:txBody>
                  <a:tcPr>
                    <a:solidFill>
                      <a:schemeClr val="accent1">
                        <a:lumMod val="40000"/>
                        <a:lumOff val="60000"/>
                      </a:schemeClr>
                    </a:solidFill>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r>
                        <a:rPr lang="de-CH" sz="1400" dirty="0">
                          <a:latin typeface="Arial" panose="020B0604020202020204" pitchFamily="34" charset="0"/>
                          <a:cs typeface="Arial" panose="020B0604020202020204" pitchFamily="34" charset="0"/>
                        </a:rPr>
                        <a:t>Ertrag</a:t>
                      </a:r>
                      <a:r>
                        <a:rPr lang="de-CH" sz="1400" baseline="0" dirty="0">
                          <a:latin typeface="Arial" panose="020B0604020202020204" pitchFamily="34" charset="0"/>
                          <a:cs typeface="Arial" panose="020B0604020202020204" pitchFamily="34" charset="0"/>
                        </a:rPr>
                        <a:t> der Erfolgsrechnung ohne ordentliche Steuern</a:t>
                      </a:r>
                      <a:endParaRPr lang="de-CH" sz="1400" dirty="0">
                        <a:latin typeface="Arial" panose="020B0604020202020204" pitchFamily="34" charset="0"/>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r>
                        <a:rPr lang="de-CH" sz="1400" kern="1200" dirty="0">
                          <a:solidFill>
                            <a:schemeClr val="dk1"/>
                          </a:solidFill>
                          <a:latin typeface="Arial" panose="020B0604020202020204" pitchFamily="34" charset="0"/>
                          <a:ea typeface="+mn-ea"/>
                          <a:cs typeface="Arial" panose="020B0604020202020204" pitchFamily="34" charset="0"/>
                        </a:rPr>
                        <a:t>10’283’425.87</a:t>
                      </a: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tc>
                  <a:txBody>
                    <a:bodyPr/>
                    <a:lstStyle/>
                    <a:p>
                      <a:pPr algn="r"/>
                      <a:r>
                        <a:rPr lang="de-CH" sz="1400" kern="1200" dirty="0">
                          <a:solidFill>
                            <a:schemeClr val="dk1"/>
                          </a:solidFill>
                          <a:latin typeface="Arial" panose="020B0604020202020204" pitchFamily="34" charset="0"/>
                          <a:ea typeface="+mn-ea"/>
                          <a:cs typeface="Arial" panose="020B0604020202020204" pitchFamily="34" charset="0"/>
                        </a:rPr>
                        <a:t>11’244’656.87</a:t>
                      </a:r>
                    </a:p>
                  </a:txBody>
                  <a:tcPr>
                    <a:solidFill>
                      <a:schemeClr val="accent1">
                        <a:lumMod val="40000"/>
                        <a:lumOff val="60000"/>
                      </a:schemeClr>
                    </a:solidFill>
                  </a:tcPr>
                </a:tc>
                <a:extLst>
                  <a:ext uri="{0D108BD9-81ED-4DB2-BD59-A6C34878D82A}">
                    <a16:rowId xmlns:a16="http://schemas.microsoft.com/office/drawing/2014/main" val="10003"/>
                  </a:ext>
                </a:extLst>
              </a:tr>
              <a:tr h="370840">
                <a:tc>
                  <a:txBody>
                    <a:bodyPr/>
                    <a:lstStyle/>
                    <a:p>
                      <a:r>
                        <a:rPr lang="de-CH" sz="1400" dirty="0">
                          <a:latin typeface="Arial" panose="020B0604020202020204" pitchFamily="34" charset="0"/>
                          <a:cs typeface="Arial" panose="020B0604020202020204" pitchFamily="34" charset="0"/>
                        </a:rPr>
                        <a:t>Zu deckender Aufwandüberschuss</a:t>
                      </a: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r>
                        <a:rPr lang="de-CH" sz="1400" kern="1200" dirty="0">
                          <a:solidFill>
                            <a:schemeClr val="dk1"/>
                          </a:solidFill>
                          <a:latin typeface="Arial" panose="020B0604020202020204" pitchFamily="34" charset="0"/>
                          <a:ea typeface="+mn-ea"/>
                          <a:cs typeface="Arial" panose="020B0604020202020204" pitchFamily="34" charset="0"/>
                        </a:rPr>
                        <a:t>2’282’034.59</a:t>
                      </a: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tc>
                  <a:txBody>
                    <a:bodyPr/>
                    <a:lstStyle/>
                    <a:p>
                      <a:pPr algn="r"/>
                      <a:r>
                        <a:rPr lang="de-CH" sz="1400" kern="1200" dirty="0">
                          <a:solidFill>
                            <a:schemeClr val="dk1"/>
                          </a:solidFill>
                          <a:latin typeface="Arial" panose="020B0604020202020204" pitchFamily="34" charset="0"/>
                          <a:ea typeface="+mn-ea"/>
                          <a:cs typeface="Arial" panose="020B0604020202020204" pitchFamily="34" charset="0"/>
                        </a:rPr>
                        <a:t>3’025’259.66</a:t>
                      </a:r>
                    </a:p>
                  </a:txBody>
                  <a:tcPr>
                    <a:solidFill>
                      <a:schemeClr val="accent1">
                        <a:lumMod val="40000"/>
                        <a:lumOff val="60000"/>
                      </a:schemeClr>
                    </a:solidFill>
                  </a:tcPr>
                </a:tc>
                <a:extLst>
                  <a:ext uri="{0D108BD9-81ED-4DB2-BD59-A6C34878D82A}">
                    <a16:rowId xmlns:a16="http://schemas.microsoft.com/office/drawing/2014/main" val="10004"/>
                  </a:ext>
                </a:extLst>
              </a:tr>
              <a:tr h="370840">
                <a:tc>
                  <a:txBody>
                    <a:bodyPr/>
                    <a:lstStyle/>
                    <a:p>
                      <a:endParaRPr lang="de-CH" sz="1400" dirty="0">
                        <a:latin typeface="Arial" panose="020B0604020202020204" pitchFamily="34" charset="0"/>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5"/>
                  </a:ext>
                </a:extLst>
              </a:tr>
              <a:tr h="370840">
                <a:tc>
                  <a:txBody>
                    <a:bodyPr/>
                    <a:lstStyle/>
                    <a:p>
                      <a:r>
                        <a:rPr lang="de-CH" sz="1400" baseline="0" dirty="0">
                          <a:latin typeface="Arial" panose="020B0604020202020204" pitchFamily="34" charset="0"/>
                          <a:cs typeface="Arial" panose="020B0604020202020204" pitchFamily="34" charset="0"/>
                        </a:rPr>
                        <a:t>Steuerfuss / Steuerertrag</a:t>
                      </a:r>
                      <a:endParaRPr lang="de-CH" sz="1400" b="1" dirty="0">
                        <a:latin typeface="Arial" panose="020B0604020202020204" pitchFamily="34" charset="0"/>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6"/>
                  </a:ext>
                </a:extLst>
              </a:tr>
              <a:tr h="370840">
                <a:tc>
                  <a:txBody>
                    <a:bodyPr/>
                    <a:lstStyle/>
                    <a:p>
                      <a:r>
                        <a:rPr lang="de-CH" sz="1400" dirty="0">
                          <a:latin typeface="Arial" panose="020B0604020202020204" pitchFamily="34" charset="0"/>
                          <a:cs typeface="Arial" panose="020B0604020202020204" pitchFamily="34" charset="0"/>
                        </a:rPr>
                        <a:t>Zu deckender Aufwandüberschuss</a:t>
                      </a:r>
                    </a:p>
                  </a:txBody>
                  <a:tcPr/>
                </a:tc>
                <a:tc>
                  <a:txBody>
                    <a:bodyPr/>
                    <a:lstStyle/>
                    <a:p>
                      <a:pPr algn="r"/>
                      <a:r>
                        <a:rPr lang="de-CH" sz="1400" kern="1200" dirty="0">
                          <a:solidFill>
                            <a:schemeClr val="dk1"/>
                          </a:solidFill>
                          <a:latin typeface="Arial" panose="020B0604020202020204" pitchFamily="34" charset="0"/>
                          <a:ea typeface="+mn-ea"/>
                          <a:cs typeface="Arial" panose="020B0604020202020204" pitchFamily="34" charset="0"/>
                        </a:rPr>
                        <a:t>2’282’034.89</a:t>
                      </a: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r>
                        <a:rPr lang="de-CH" sz="1400" kern="1200" dirty="0">
                          <a:solidFill>
                            <a:schemeClr val="dk1"/>
                          </a:solidFill>
                          <a:latin typeface="Arial" panose="020B0604020202020204" pitchFamily="34" charset="0"/>
                          <a:ea typeface="+mn-ea"/>
                          <a:cs typeface="Arial" panose="020B0604020202020204" pitchFamily="34" charset="0"/>
                        </a:rPr>
                        <a:t>3’025’259.66</a:t>
                      </a:r>
                    </a:p>
                  </a:txBody>
                  <a:tcPr>
                    <a:solidFill>
                      <a:schemeClr val="accent1">
                        <a:lumMod val="40000"/>
                        <a:lumOff val="60000"/>
                      </a:schemeClr>
                    </a:solidFill>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7"/>
                  </a:ext>
                </a:extLst>
              </a:tr>
              <a:tr h="370840">
                <a:tc>
                  <a:txBody>
                    <a:bodyPr/>
                    <a:lstStyle/>
                    <a:p>
                      <a:r>
                        <a:rPr lang="de-CH" sz="1400" dirty="0">
                          <a:latin typeface="Arial" panose="020B0604020202020204" pitchFamily="34" charset="0"/>
                          <a:cs typeface="Arial" panose="020B0604020202020204" pitchFamily="34" charset="0"/>
                        </a:rPr>
                        <a:t>Steuerertrag</a:t>
                      </a:r>
                      <a:r>
                        <a:rPr lang="de-CH" sz="1400" baseline="0" dirty="0">
                          <a:latin typeface="Arial" panose="020B0604020202020204" pitchFamily="34" charset="0"/>
                          <a:cs typeface="Arial" panose="020B0604020202020204" pitchFamily="34" charset="0"/>
                        </a:rPr>
                        <a:t> bei 67 resp. 73% Steuerfuss</a:t>
                      </a:r>
                      <a:endParaRPr lang="de-CH" sz="1400" dirty="0">
                        <a:latin typeface="Arial" panose="020B0604020202020204" pitchFamily="34" charset="0"/>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r>
                        <a:rPr lang="de-CH" sz="1400" kern="1200" dirty="0">
                          <a:solidFill>
                            <a:schemeClr val="dk1"/>
                          </a:solidFill>
                          <a:latin typeface="Arial" panose="020B0604020202020204" pitchFamily="34" charset="0"/>
                          <a:ea typeface="+mn-ea"/>
                          <a:cs typeface="Arial" panose="020B0604020202020204" pitchFamily="34" charset="0"/>
                        </a:rPr>
                        <a:t>2’724’700.00</a:t>
                      </a: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tc>
                  <a:txBody>
                    <a:bodyPr/>
                    <a:lstStyle/>
                    <a:p>
                      <a:pPr algn="r"/>
                      <a:r>
                        <a:rPr lang="de-CH" sz="1400" kern="1200" dirty="0">
                          <a:solidFill>
                            <a:schemeClr val="dk1"/>
                          </a:solidFill>
                          <a:latin typeface="Arial" panose="020B0604020202020204" pitchFamily="34" charset="0"/>
                          <a:ea typeface="+mn-ea"/>
                          <a:cs typeface="Arial" panose="020B0604020202020204" pitchFamily="34" charset="0"/>
                        </a:rPr>
                        <a:t>3’047’600.00</a:t>
                      </a:r>
                    </a:p>
                  </a:txBody>
                  <a:tcPr>
                    <a:solidFill>
                      <a:schemeClr val="accent1">
                        <a:lumMod val="40000"/>
                        <a:lumOff val="60000"/>
                      </a:schemeClr>
                    </a:solidFill>
                  </a:tcPr>
                </a:tc>
                <a:extLst>
                  <a:ext uri="{0D108BD9-81ED-4DB2-BD59-A6C34878D82A}">
                    <a16:rowId xmlns:a16="http://schemas.microsoft.com/office/drawing/2014/main" val="10008"/>
                  </a:ext>
                </a:extLst>
              </a:tr>
              <a:tr h="370840">
                <a:tc>
                  <a:txBody>
                    <a:bodyPr/>
                    <a:lstStyle/>
                    <a:p>
                      <a:endParaRPr lang="de-CH" sz="1400" dirty="0">
                        <a:latin typeface="Arial" panose="020B0604020202020204" pitchFamily="34" charset="0"/>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9"/>
                  </a:ext>
                </a:extLst>
              </a:tr>
              <a:tr h="370840">
                <a:tc>
                  <a:txBody>
                    <a:bodyPr/>
                    <a:lstStyle/>
                    <a:p>
                      <a:r>
                        <a:rPr lang="de-CH" sz="1400" dirty="0">
                          <a:latin typeface="Arial" panose="020B0604020202020204" pitchFamily="34" charset="0"/>
                          <a:cs typeface="Arial" panose="020B0604020202020204" pitchFamily="34" charset="0"/>
                        </a:rPr>
                        <a:t>Ertragsüberschuss</a:t>
                      </a:r>
                      <a:r>
                        <a:rPr lang="de-CH" sz="1400" baseline="0" dirty="0">
                          <a:latin typeface="Arial" panose="020B0604020202020204" pitchFamily="34" charset="0"/>
                          <a:cs typeface="Arial" panose="020B0604020202020204" pitchFamily="34" charset="0"/>
                        </a:rPr>
                        <a:t> Erfolgsrechnung</a:t>
                      </a:r>
                      <a:endParaRPr lang="de-CH" sz="1400" b="1" dirty="0">
                        <a:latin typeface="Arial" panose="020B0604020202020204" pitchFamily="34" charset="0"/>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tc>
                  <a:txBody>
                    <a:bodyPr/>
                    <a:lstStyle/>
                    <a:p>
                      <a:pPr algn="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10"/>
                  </a:ext>
                </a:extLst>
              </a:tr>
              <a:tr h="370840">
                <a:tc>
                  <a:txBody>
                    <a:bodyPr/>
                    <a:lstStyle/>
                    <a:p>
                      <a:r>
                        <a:rPr lang="de-CH" sz="1400" b="1" dirty="0">
                          <a:latin typeface="Arial" panose="020B0604020202020204" pitchFamily="34" charset="0"/>
                          <a:cs typeface="Arial" panose="020B0604020202020204" pitchFamily="34" charset="0"/>
                        </a:rPr>
                        <a:t>Einlage ins Eigenkapital</a:t>
                      </a:r>
                      <a:endParaRPr lang="de-CH" sz="1400" b="1" dirty="0">
                        <a:solidFill>
                          <a:srgbClr val="FF0000"/>
                        </a:solidFill>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CH"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CH" sz="1400" b="1" kern="1200" dirty="0">
                          <a:solidFill>
                            <a:schemeClr val="dk1"/>
                          </a:solidFill>
                          <a:latin typeface="Arial" panose="020B0604020202020204" pitchFamily="34" charset="0"/>
                          <a:ea typeface="+mn-ea"/>
                          <a:cs typeface="Arial" panose="020B0604020202020204" pitchFamily="34" charset="0"/>
                        </a:rPr>
                        <a:t>442’665.41</a:t>
                      </a:r>
                      <a:endParaRPr lang="de-CH" sz="1400" b="1" kern="1200" baseline="300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CH" sz="14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CH" sz="1400" b="1" kern="1200" dirty="0">
                          <a:solidFill>
                            <a:schemeClr val="dk1"/>
                          </a:solidFill>
                          <a:latin typeface="Arial" panose="020B0604020202020204" pitchFamily="34" charset="0"/>
                          <a:ea typeface="+mn-ea"/>
                          <a:cs typeface="Arial" panose="020B0604020202020204" pitchFamily="34" charset="0"/>
                        </a:rPr>
                        <a:t>22’340.34</a:t>
                      </a:r>
                      <a:endParaRPr lang="de-CH" sz="1400" b="1" kern="1200" baseline="30000" dirty="0">
                        <a:solidFill>
                          <a:schemeClr val="dk1"/>
                        </a:solidFill>
                        <a:latin typeface="Arial" panose="020B0604020202020204" pitchFamily="34" charset="0"/>
                        <a:ea typeface="+mn-ea"/>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11"/>
                  </a:ext>
                </a:extLst>
              </a:tr>
            </a:tbl>
          </a:graphicData>
        </a:graphic>
      </p:graphicFrame>
      <p:sp>
        <p:nvSpPr>
          <p:cNvPr id="3" name="Textfeld 2"/>
          <p:cNvSpPr txBox="1"/>
          <p:nvPr/>
        </p:nvSpPr>
        <p:spPr>
          <a:xfrm>
            <a:off x="323850" y="5855677"/>
            <a:ext cx="8767396" cy="430887"/>
          </a:xfrm>
          <a:prstGeom prst="rect">
            <a:avLst/>
          </a:prstGeom>
          <a:noFill/>
        </p:spPr>
        <p:txBody>
          <a:bodyPr wrap="square" rtlCol="0">
            <a:spAutoFit/>
          </a:bodyPr>
          <a:lstStyle/>
          <a:p>
            <a:r>
              <a:rPr lang="de-CH" sz="1200" baseline="30000" dirty="0"/>
              <a:t>1 </a:t>
            </a:r>
            <a:r>
              <a:rPr lang="de-CH" sz="1100" dirty="0">
                <a:latin typeface="Arial" panose="020B0604020202020204" pitchFamily="34" charset="0"/>
                <a:cs typeface="Arial" panose="020B0604020202020204" pitchFamily="34" charset="0"/>
              </a:rPr>
              <a:t>Gesamtaufwand beinhaltete 400’000.-- Bildung finanzpolitischer Reserven</a:t>
            </a:r>
          </a:p>
          <a:p>
            <a:r>
              <a:rPr lang="de-CH" sz="1100" baseline="30000" dirty="0">
                <a:latin typeface="Arial" panose="020B0604020202020204" pitchFamily="34" charset="0"/>
                <a:cs typeface="Arial" panose="020B0604020202020204" pitchFamily="34" charset="0"/>
              </a:rPr>
              <a:t>2 </a:t>
            </a:r>
            <a:r>
              <a:rPr lang="de-CH" sz="1100" dirty="0">
                <a:latin typeface="Arial" panose="020B0604020202020204" pitchFamily="34" charset="0"/>
                <a:cs typeface="Arial" panose="020B0604020202020204" pitchFamily="34" charset="0"/>
              </a:rPr>
              <a:t>Gesamtaufwand beinhaltete 900’000.-- Bildung finanzpolitischer Reserven</a:t>
            </a:r>
          </a:p>
        </p:txBody>
      </p:sp>
    </p:spTree>
    <p:extLst>
      <p:ext uri="{BB962C8B-B14F-4D97-AF65-F5344CB8AC3E}">
        <p14:creationId xmlns:p14="http://schemas.microsoft.com/office/powerpoint/2010/main" val="289146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23850" y="308291"/>
            <a:ext cx="11520487" cy="733425"/>
          </a:xfrm>
        </p:spPr>
        <p:txBody>
          <a:bodyPr>
            <a:normAutofit/>
          </a:bodyPr>
          <a:lstStyle/>
          <a:p>
            <a:r>
              <a:rPr lang="de-CH" dirty="0"/>
              <a:t>Erläuterungen zur Erfolgsrechnung</a:t>
            </a:r>
            <a:endParaRPr lang="de-CH" sz="3000" dirty="0"/>
          </a:p>
        </p:txBody>
      </p:sp>
      <p:sp>
        <p:nvSpPr>
          <p:cNvPr id="3" name="Textplatzhalter 2"/>
          <p:cNvSpPr>
            <a:spLocks noGrp="1"/>
          </p:cNvSpPr>
          <p:nvPr>
            <p:ph type="body" sz="quarter" idx="10"/>
          </p:nvPr>
        </p:nvSpPr>
        <p:spPr>
          <a:xfrm>
            <a:off x="323850" y="1002600"/>
            <a:ext cx="11520488" cy="5064747"/>
          </a:xfrm>
        </p:spPr>
        <p:txBody>
          <a:bodyPr>
            <a:noAutofit/>
          </a:bodyPr>
          <a:lstStyle/>
          <a:p>
            <a:pPr marL="342900" indent="-342900">
              <a:lnSpc>
                <a:spcPct val="100000"/>
              </a:lnSpc>
              <a:spcAft>
                <a:spcPts val="1800"/>
              </a:spcAft>
              <a:buFont typeface="Wingdings" panose="05000000000000000000" pitchFamily="2" charset="2"/>
              <a:buChar char="§"/>
            </a:pPr>
            <a:endParaRPr lang="de-CH" sz="2300" dirty="0"/>
          </a:p>
          <a:p>
            <a:pPr marL="342900" indent="-342900">
              <a:lnSpc>
                <a:spcPct val="100000"/>
              </a:lnSpc>
              <a:spcBef>
                <a:spcPts val="0"/>
              </a:spcBef>
              <a:spcAft>
                <a:spcPts val="1800"/>
              </a:spcAft>
              <a:buFont typeface="Wingdings" panose="05000000000000000000" pitchFamily="2" charset="2"/>
              <a:buChar char="§"/>
            </a:pPr>
            <a:r>
              <a:rPr lang="de-CH" sz="2300" dirty="0"/>
              <a:t>Der budgetierte Gesamtaufwand für 2024 fällt im Vergleich zum Budget 2023 um ca. CHF 1.7 Mio. höher aus</a:t>
            </a:r>
          </a:p>
          <a:p>
            <a:pPr marL="342900" indent="-342900">
              <a:lnSpc>
                <a:spcPct val="100000"/>
              </a:lnSpc>
              <a:spcAft>
                <a:spcPts val="1800"/>
              </a:spcAft>
              <a:buFont typeface="Wingdings" panose="05000000000000000000" pitchFamily="2" charset="2"/>
              <a:buChar char="§"/>
            </a:pPr>
            <a:r>
              <a:rPr lang="de-CH" sz="2300" dirty="0"/>
              <a:t>Darin enthalten sind u.a. CHF 900’000.-- für die Bildung finanzpolitischer Reserven</a:t>
            </a:r>
          </a:p>
          <a:p>
            <a:pPr marL="342900" indent="-342900">
              <a:lnSpc>
                <a:spcPct val="100000"/>
              </a:lnSpc>
              <a:spcAft>
                <a:spcPts val="1800"/>
              </a:spcAft>
              <a:buFont typeface="Wingdings" panose="05000000000000000000" pitchFamily="2" charset="2"/>
              <a:buChar char="§"/>
            </a:pPr>
            <a:r>
              <a:rPr lang="de-CH" sz="2300" dirty="0"/>
              <a:t>Auf der Ertragsseite erwarten wir ca. CHF 961’000.– Mehrerträge im Vgl. zum Vorjahr, wobei Steuern und Grundstückgewinnsteuern massgeblich dazu beitragen</a:t>
            </a:r>
          </a:p>
          <a:p>
            <a:pPr marL="342900" indent="-342900">
              <a:lnSpc>
                <a:spcPct val="100000"/>
              </a:lnSpc>
              <a:spcAft>
                <a:spcPts val="1800"/>
              </a:spcAft>
              <a:buFont typeface="Wingdings" panose="05000000000000000000" pitchFamily="2" charset="2"/>
              <a:buChar char="§"/>
            </a:pPr>
            <a:r>
              <a:rPr lang="de-CH" sz="2300" dirty="0"/>
              <a:t>Ausgeglichenes Budget (inkl. ordentliche Steuern), welches einen Ertragsüberschuss von CHF 22’340.-- vorsieht</a:t>
            </a:r>
            <a:endParaRPr lang="de-CH" sz="1400" dirty="0"/>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spTree>
    <p:extLst>
      <p:ext uri="{BB962C8B-B14F-4D97-AF65-F5344CB8AC3E}">
        <p14:creationId xmlns:p14="http://schemas.microsoft.com/office/powerpoint/2010/main" val="17198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23850" y="308291"/>
            <a:ext cx="11520487" cy="733425"/>
          </a:xfrm>
        </p:spPr>
        <p:txBody>
          <a:bodyPr>
            <a:normAutofit/>
          </a:bodyPr>
          <a:lstStyle/>
          <a:p>
            <a:r>
              <a:rPr lang="de-CH" dirty="0"/>
              <a:t>Warum die Steuererhöhung?</a:t>
            </a:r>
            <a:endParaRPr lang="de-CH" sz="3000" dirty="0"/>
          </a:p>
        </p:txBody>
      </p:sp>
      <p:sp>
        <p:nvSpPr>
          <p:cNvPr id="3" name="Textplatzhalter 2"/>
          <p:cNvSpPr>
            <a:spLocks noGrp="1"/>
          </p:cNvSpPr>
          <p:nvPr>
            <p:ph type="body" sz="quarter" idx="10"/>
          </p:nvPr>
        </p:nvSpPr>
        <p:spPr>
          <a:xfrm>
            <a:off x="323850" y="1002600"/>
            <a:ext cx="11520488" cy="5064747"/>
          </a:xfrm>
        </p:spPr>
        <p:txBody>
          <a:bodyPr>
            <a:noAutofit/>
          </a:bodyPr>
          <a:lstStyle/>
          <a:p>
            <a:pPr marL="342900" indent="-342900">
              <a:lnSpc>
                <a:spcPct val="100000"/>
              </a:lnSpc>
              <a:spcAft>
                <a:spcPts val="600"/>
              </a:spcAft>
              <a:buFont typeface="Wingdings" panose="05000000000000000000" pitchFamily="2" charset="2"/>
              <a:buChar char="§"/>
            </a:pPr>
            <a:endParaRPr lang="de-CH" sz="2300" dirty="0"/>
          </a:p>
          <a:p>
            <a:pPr marL="342900" indent="-342900">
              <a:lnSpc>
                <a:spcPct val="100000"/>
              </a:lnSpc>
              <a:spcAft>
                <a:spcPts val="1200"/>
              </a:spcAft>
              <a:buFont typeface="Wingdings" panose="05000000000000000000" pitchFamily="2" charset="2"/>
              <a:buChar char="§"/>
            </a:pPr>
            <a:r>
              <a:rPr lang="de-CH" sz="2300" dirty="0"/>
              <a:t>Der Souverän hat an der Urne das ‘Gemeindeinfrastrukturprojekt Zukunft 8187’ angenommen</a:t>
            </a:r>
          </a:p>
          <a:p>
            <a:pPr marL="342900" indent="-342900">
              <a:lnSpc>
                <a:spcPct val="100000"/>
              </a:lnSpc>
              <a:spcAft>
                <a:spcPts val="1200"/>
              </a:spcAft>
              <a:buFont typeface="Wingdings" panose="05000000000000000000" pitchFamily="2" charset="2"/>
              <a:buChar char="§"/>
            </a:pPr>
            <a:r>
              <a:rPr lang="de-CH" sz="2300" dirty="0"/>
              <a:t>Wie in den Abstimmungsunterlagen ausgeführt, kann die Finanzierung dieses Projektes mittel-/langfristig nur mit einer Steuererhöhung um 6% umgesetzt werden</a:t>
            </a:r>
          </a:p>
          <a:p>
            <a:pPr marL="342900" indent="-342900">
              <a:lnSpc>
                <a:spcPct val="100000"/>
              </a:lnSpc>
              <a:spcAft>
                <a:spcPts val="1200"/>
              </a:spcAft>
              <a:buFont typeface="Wingdings" panose="05000000000000000000" pitchFamily="2" charset="2"/>
              <a:buChar char="§"/>
            </a:pPr>
            <a:r>
              <a:rPr lang="de-CH" sz="2300" dirty="0"/>
              <a:t>Das Projekt ist zwar noch beim Verwaltungsgericht hängig, muss jedoch im Budget 2024 berücksichtigt werden</a:t>
            </a:r>
          </a:p>
          <a:p>
            <a:pPr marL="342900" indent="-342900">
              <a:lnSpc>
                <a:spcPct val="100000"/>
              </a:lnSpc>
              <a:spcAft>
                <a:spcPts val="1200"/>
              </a:spcAft>
              <a:buFont typeface="Wingdings" panose="05000000000000000000" pitchFamily="2" charset="2"/>
              <a:buChar char="§"/>
            </a:pPr>
            <a:r>
              <a:rPr lang="de-CH" sz="2300" dirty="0"/>
              <a:t>Die Mehreinnahmen durch die Steuererhöhung belaufen sich auf ca. CHF 250’500.-</a:t>
            </a:r>
          </a:p>
          <a:p>
            <a:pPr marL="342900" indent="-342900">
              <a:lnSpc>
                <a:spcPct val="100000"/>
              </a:lnSpc>
              <a:spcAft>
                <a:spcPts val="600"/>
              </a:spcAft>
              <a:buFont typeface="Wingdings" panose="05000000000000000000" pitchFamily="2" charset="2"/>
              <a:buChar char="§"/>
            </a:pPr>
            <a:endParaRPr lang="de-CH" sz="1400" dirty="0"/>
          </a:p>
          <a:p>
            <a:pPr marL="342900" indent="-342900">
              <a:lnSpc>
                <a:spcPct val="100000"/>
              </a:lnSpc>
              <a:spcAft>
                <a:spcPts val="600"/>
              </a:spcAft>
              <a:buFont typeface="Wingdings" panose="05000000000000000000" pitchFamily="2" charset="2"/>
              <a:buChar char="§"/>
            </a:pPr>
            <a:endParaRPr lang="de-CH" sz="2300" dirty="0"/>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spTree>
    <p:extLst>
      <p:ext uri="{BB962C8B-B14F-4D97-AF65-F5344CB8AC3E}">
        <p14:creationId xmlns:p14="http://schemas.microsoft.com/office/powerpoint/2010/main" val="235366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23850" y="308291"/>
            <a:ext cx="11520487" cy="733425"/>
          </a:xfrm>
        </p:spPr>
        <p:txBody>
          <a:bodyPr>
            <a:normAutofit/>
          </a:bodyPr>
          <a:lstStyle/>
          <a:p>
            <a:r>
              <a:rPr lang="de-CH" dirty="0"/>
              <a:t>Warum die Steuererhöhung?</a:t>
            </a:r>
            <a:endParaRPr lang="de-CH" sz="3000" dirty="0"/>
          </a:p>
        </p:txBody>
      </p:sp>
      <p:sp>
        <p:nvSpPr>
          <p:cNvPr id="3" name="Textplatzhalter 2"/>
          <p:cNvSpPr>
            <a:spLocks noGrp="1"/>
          </p:cNvSpPr>
          <p:nvPr>
            <p:ph type="body" sz="quarter" idx="10"/>
          </p:nvPr>
        </p:nvSpPr>
        <p:spPr>
          <a:xfrm>
            <a:off x="323850" y="1002600"/>
            <a:ext cx="11520488" cy="5064747"/>
          </a:xfrm>
        </p:spPr>
        <p:txBody>
          <a:bodyPr>
            <a:noAutofit/>
          </a:bodyPr>
          <a:lstStyle/>
          <a:p>
            <a:pPr marL="342900" indent="-342900">
              <a:lnSpc>
                <a:spcPct val="100000"/>
              </a:lnSpc>
              <a:spcAft>
                <a:spcPts val="600"/>
              </a:spcAft>
              <a:buFont typeface="Wingdings" panose="05000000000000000000" pitchFamily="2" charset="2"/>
              <a:buChar char="§"/>
            </a:pPr>
            <a:endParaRPr lang="de-CH" sz="2300" dirty="0"/>
          </a:p>
          <a:p>
            <a:pPr>
              <a:lnSpc>
                <a:spcPct val="100000"/>
              </a:lnSpc>
              <a:spcAft>
                <a:spcPts val="600"/>
              </a:spcAft>
            </a:pPr>
            <a:endParaRPr lang="de-CH" sz="1400" dirty="0"/>
          </a:p>
          <a:p>
            <a:pPr marL="342900" indent="-342900">
              <a:lnSpc>
                <a:spcPct val="100000"/>
              </a:lnSpc>
              <a:spcAft>
                <a:spcPts val="600"/>
              </a:spcAft>
              <a:buFont typeface="Wingdings" panose="05000000000000000000" pitchFamily="2" charset="2"/>
              <a:buChar char="§"/>
            </a:pPr>
            <a:endParaRPr lang="de-CH" sz="2300" dirty="0"/>
          </a:p>
        </p:txBody>
      </p:sp>
      <p:sp>
        <p:nvSpPr>
          <p:cNvPr id="4" name="Textplatzhalter 3"/>
          <p:cNvSpPr>
            <a:spLocks noGrp="1"/>
          </p:cNvSpPr>
          <p:nvPr>
            <p:ph type="body" sz="quarter" idx="15"/>
          </p:nvPr>
        </p:nvSpPr>
        <p:spPr>
          <a:xfrm>
            <a:off x="9458325" y="314325"/>
            <a:ext cx="2490790" cy="476250"/>
          </a:xfrm>
        </p:spPr>
        <p:txBody>
          <a:bodyPr>
            <a:normAutofit/>
          </a:bodyPr>
          <a:lstStyle/>
          <a:p>
            <a:pPr marL="0" indent="0" algn="r">
              <a:buNone/>
            </a:pPr>
            <a:r>
              <a:rPr lang="de-CH" sz="2200" b="1" dirty="0">
                <a:latin typeface="Arial" panose="020B0604020202020204" pitchFamily="34" charset="0"/>
                <a:cs typeface="Arial" panose="020B0604020202020204" pitchFamily="34" charset="0"/>
              </a:rPr>
              <a:t>Traktandum 1</a:t>
            </a:r>
          </a:p>
        </p:txBody>
      </p:sp>
      <p:pic>
        <p:nvPicPr>
          <p:cNvPr id="5" name="Grafik 4">
            <a:extLst>
              <a:ext uri="{FF2B5EF4-FFF2-40B4-BE49-F238E27FC236}">
                <a16:creationId xmlns:a16="http://schemas.microsoft.com/office/drawing/2014/main" id="{4AACC22C-5F2C-B8CC-FCB7-B77D0DD63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103" y="1255915"/>
            <a:ext cx="8057980" cy="5047913"/>
          </a:xfrm>
          <a:prstGeom prst="rect">
            <a:avLst/>
          </a:prstGeom>
        </p:spPr>
      </p:pic>
    </p:spTree>
    <p:extLst>
      <p:ext uri="{BB962C8B-B14F-4D97-AF65-F5344CB8AC3E}">
        <p14:creationId xmlns:p14="http://schemas.microsoft.com/office/powerpoint/2010/main" val="31614587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Breitbild</PresentationFormat>
  <Paragraphs>352</Paragraphs>
  <Slides>31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Arial</vt:lpstr>
      <vt:lpstr>Arial,Bold</vt:lpstr>
      <vt:lpstr>Calibri</vt:lpstr>
      <vt:lpstr>Calibri Light</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Pascale Wurz</dc:creator>
  <cp:lastModifiedBy>Thomas Diethelm</cp:lastModifiedBy>
  <cp:revision>285</cp:revision>
  <cp:lastPrinted>2021-11-19T12:45:00Z</cp:lastPrinted>
  <dcterms:created xsi:type="dcterms:W3CDTF">2018-11-06T13:19:52Z</dcterms:created>
  <dcterms:modified xsi:type="dcterms:W3CDTF">2023-12-08T14:22:10Z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47bafc7-7f52-4616-bb4b-886c8943fd9c_Enabled">
    <vt:lpwstr>true</vt:lpwstr>
  </property>
  <property fmtid="{D5CDD505-2E9C-101B-9397-08002B2CF9AE}" pid="3" name="MSIP_Label_847bafc7-7f52-4616-bb4b-886c8943fd9c_SetDate">
    <vt:lpwstr>2023-11-14T19:10:02Z</vt:lpwstr>
  </property>
  <property fmtid="{D5CDD505-2E9C-101B-9397-08002B2CF9AE}" pid="4" name="MSIP_Label_847bafc7-7f52-4616-bb4b-886c8943fd9c_Method">
    <vt:lpwstr>Privileged</vt:lpwstr>
  </property>
  <property fmtid="{D5CDD505-2E9C-101B-9397-08002B2CF9AE}" pid="5" name="MSIP_Label_847bafc7-7f52-4616-bb4b-886c8943fd9c_Name">
    <vt:lpwstr>Public</vt:lpwstr>
  </property>
  <property fmtid="{D5CDD505-2E9C-101B-9397-08002B2CF9AE}" pid="6" name="MSIP_Label_847bafc7-7f52-4616-bb4b-886c8943fd9c_SiteId">
    <vt:lpwstr>54183190-4a8f-42fc-bb78-64c1f667191d</vt:lpwstr>
  </property>
  <property fmtid="{D5CDD505-2E9C-101B-9397-08002B2CF9AE}" pid="7" name="MSIP_Label_847bafc7-7f52-4616-bb4b-886c8943fd9c_ActionId">
    <vt:lpwstr>e9cf6124-4647-4b1e-a75a-4a339b2f975d</vt:lpwstr>
  </property>
  <property fmtid="{D5CDD505-2E9C-101B-9397-08002B2CF9AE}" pid="8" name="MSIP_Label_847bafc7-7f52-4616-bb4b-886c8943fd9c_ContentBits">
    <vt:lpwstr>0</vt:lpwstr>
  </property>
</Properties>
</file>